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Ultra-Bold Italics" charset="1" panose="00000900000000000000"/>
      <p:regular r:id="rId18"/>
    </p:embeddedFont>
    <p:embeddedFont>
      <p:font typeface="Montserrat Bold Italics" charset="1" panose="00000800000000000000"/>
      <p:regular r:id="rId19"/>
    </p:embeddedFont>
    <p:embeddedFont>
      <p:font typeface="Montserrat Ultra-Bold" charset="1" panose="00000900000000000000"/>
      <p:regular r:id="rId20"/>
    </p:embeddedFont>
    <p:embeddedFont>
      <p:font typeface="Montserrat Bold" charset="1" panose="00000800000000000000"/>
      <p:regular r:id="rId21"/>
    </p:embeddedFont>
    <p:embeddedFont>
      <p:font typeface="Montserrat" charset="1" panose="00000500000000000000"/>
      <p:regular r:id="rId22"/>
    </p:embeddedFont>
    <p:embeddedFont>
      <p:font typeface="Open Sans Bold" charset="1" panose="020B0806030504020204"/>
      <p:regular r:id="rId23"/>
    </p:embeddedFont>
    <p:embeddedFont>
      <p:font typeface="Montserrat Italics" charset="1" panose="00000500000000000000"/>
      <p:regular r:id="rId24"/>
    </p:embeddedFont>
    <p:embeddedFont>
      <p:font typeface="Open Sans Bold Italics" charset="1" panose="020B08060305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54304" y="0"/>
            <a:ext cx="15440150" cy="10287000"/>
          </a:xfrm>
          <a:custGeom>
            <a:avLst/>
            <a:gdLst/>
            <a:ahLst/>
            <a:cxnLst/>
            <a:rect r="r" b="b" t="t" l="l"/>
            <a:pathLst>
              <a:path h="10287000" w="15440150">
                <a:moveTo>
                  <a:pt x="0" y="0"/>
                </a:moveTo>
                <a:lnTo>
                  <a:pt x="15440150" y="0"/>
                </a:lnTo>
                <a:lnTo>
                  <a:pt x="15440150" y="10287000"/>
                </a:lnTo>
                <a:lnTo>
                  <a:pt x="0" y="10287000"/>
                </a:lnTo>
                <a:lnTo>
                  <a:pt x="0" y="0"/>
                </a:lnTo>
                <a:close/>
              </a:path>
            </a:pathLst>
          </a:custGeom>
          <a:blipFill>
            <a:blip r:embed="rId2"/>
            <a:stretch>
              <a:fillRect l="0" t="0" r="0" b="0"/>
            </a:stretch>
          </a:blipFill>
        </p:spPr>
      </p:sp>
      <p:sp>
        <p:nvSpPr>
          <p:cNvPr name="AutoShape 3" id="3"/>
          <p:cNvSpPr/>
          <p:nvPr/>
        </p:nvSpPr>
        <p:spPr>
          <a:xfrm rot="-7020778">
            <a:off x="-4407340" y="821505"/>
            <a:ext cx="16230600" cy="10441156"/>
          </a:xfrm>
          <a:prstGeom prst="rect">
            <a:avLst/>
          </a:prstGeom>
          <a:solidFill>
            <a:srgbClr val="213559"/>
          </a:solidFill>
        </p:spPr>
      </p:sp>
      <p:sp>
        <p:nvSpPr>
          <p:cNvPr name="AutoShape 4" id="4"/>
          <p:cNvSpPr/>
          <p:nvPr/>
        </p:nvSpPr>
        <p:spPr>
          <a:xfrm rot="-7020778">
            <a:off x="-6888574" y="821505"/>
            <a:ext cx="16230600" cy="10441156"/>
          </a:xfrm>
          <a:prstGeom prst="rect">
            <a:avLst/>
          </a:prstGeom>
          <a:solidFill>
            <a:srgbClr val="263F6B"/>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7" id="7"/>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628699" y="2392260"/>
            <a:ext cx="1291530" cy="0"/>
          </a:xfrm>
          <a:prstGeom prst="line">
            <a:avLst/>
          </a:prstGeom>
          <a:ln cap="rnd" w="19050">
            <a:solidFill>
              <a:srgbClr val="FFFFFF"/>
            </a:solidFill>
            <a:prstDash val="solid"/>
            <a:headEnd type="none" len="sm" w="sm"/>
            <a:tailEnd type="none" len="sm" w="sm"/>
          </a:ln>
        </p:spPr>
      </p:sp>
      <p:grpSp>
        <p:nvGrpSpPr>
          <p:cNvPr name="Group 11" id="11"/>
          <p:cNvGrpSpPr/>
          <p:nvPr/>
        </p:nvGrpSpPr>
        <p:grpSpPr>
          <a:xfrm rot="0">
            <a:off x="463854" y="1744966"/>
            <a:ext cx="6242925" cy="2513580"/>
            <a:chOff x="0" y="0"/>
            <a:chExt cx="1644227" cy="662013"/>
          </a:xfrm>
        </p:grpSpPr>
        <p:sp>
          <p:nvSpPr>
            <p:cNvPr name="Freeform 12" id="12"/>
            <p:cNvSpPr/>
            <p:nvPr/>
          </p:nvSpPr>
          <p:spPr>
            <a:xfrm flipH="false" flipV="false" rot="0">
              <a:off x="0" y="0"/>
              <a:ext cx="1644227" cy="662013"/>
            </a:xfrm>
            <a:custGeom>
              <a:avLst/>
              <a:gdLst/>
              <a:ahLst/>
              <a:cxnLst/>
              <a:rect r="r" b="b" t="t" l="l"/>
              <a:pathLst>
                <a:path h="662013" w="1644227">
                  <a:moveTo>
                    <a:pt x="0" y="0"/>
                  </a:moveTo>
                  <a:lnTo>
                    <a:pt x="1644227" y="0"/>
                  </a:lnTo>
                  <a:lnTo>
                    <a:pt x="1644227" y="662013"/>
                  </a:lnTo>
                  <a:lnTo>
                    <a:pt x="0" y="662013"/>
                  </a:lnTo>
                  <a:close/>
                </a:path>
              </a:pathLst>
            </a:custGeom>
            <a:solidFill>
              <a:srgbClr val="FFFFFF"/>
            </a:solidFill>
          </p:spPr>
        </p:sp>
        <p:sp>
          <p:nvSpPr>
            <p:cNvPr name="TextBox 13" id="13"/>
            <p:cNvSpPr txBox="true"/>
            <p:nvPr/>
          </p:nvSpPr>
          <p:spPr>
            <a:xfrm>
              <a:off x="0" y="-19050"/>
              <a:ext cx="1644227" cy="681063"/>
            </a:xfrm>
            <a:prstGeom prst="rect">
              <a:avLst/>
            </a:prstGeom>
          </p:spPr>
          <p:txBody>
            <a:bodyPr anchor="ctr" rtlCol="false" tIns="50800" lIns="50800" bIns="50800" rIns="50800"/>
            <a:lstStyle/>
            <a:p>
              <a:pPr algn="ctr">
                <a:lnSpc>
                  <a:spcPts val="3250"/>
                </a:lnSpc>
              </a:pPr>
            </a:p>
          </p:txBody>
        </p:sp>
      </p:grpSp>
      <p:sp>
        <p:nvSpPr>
          <p:cNvPr name="TextBox 14" id="14"/>
          <p:cNvSpPr txBox="true"/>
          <p:nvPr/>
        </p:nvSpPr>
        <p:spPr>
          <a:xfrm rot="0">
            <a:off x="799365" y="6829480"/>
            <a:ext cx="14447542" cy="2762886"/>
          </a:xfrm>
          <a:prstGeom prst="rect">
            <a:avLst/>
          </a:prstGeom>
        </p:spPr>
        <p:txBody>
          <a:bodyPr anchor="t" rtlCol="false" tIns="0" lIns="0" bIns="0" rIns="0">
            <a:spAutoFit/>
          </a:bodyPr>
          <a:lstStyle/>
          <a:p>
            <a:pPr algn="l">
              <a:lnSpc>
                <a:spcPts val="7120"/>
              </a:lnSpc>
            </a:pPr>
            <a:r>
              <a:rPr lang="en-US" b="true" sz="8000" i="true" spc="-472">
                <a:solidFill>
                  <a:srgbClr val="FFFFFF"/>
                </a:solidFill>
                <a:latin typeface="Montserrat Ultra-Bold Italics"/>
                <a:ea typeface="Montserrat Ultra-Bold Italics"/>
                <a:cs typeface="Montserrat Ultra-Bold Italics"/>
                <a:sym typeface="Montserrat Ultra-Bold Italics"/>
              </a:rPr>
              <a:t>ANALISISI SISTEM PENGELOLAAN RESTORAN MAKANAN CEPAT SAJI</a:t>
            </a:r>
          </a:p>
        </p:txBody>
      </p:sp>
      <p:sp>
        <p:nvSpPr>
          <p:cNvPr name="TextBox 15" id="15"/>
          <p:cNvSpPr txBox="true"/>
          <p:nvPr/>
        </p:nvSpPr>
        <p:spPr>
          <a:xfrm rot="0">
            <a:off x="13649201" y="664599"/>
            <a:ext cx="4024786" cy="1080367"/>
          </a:xfrm>
          <a:prstGeom prst="rect">
            <a:avLst/>
          </a:prstGeom>
        </p:spPr>
        <p:txBody>
          <a:bodyPr anchor="t" rtlCol="false" tIns="0" lIns="0" bIns="0" rIns="0">
            <a:spAutoFit/>
          </a:bodyPr>
          <a:lstStyle/>
          <a:p>
            <a:pPr algn="r">
              <a:lnSpc>
                <a:spcPts val="2814"/>
              </a:lnSpc>
            </a:pPr>
            <a:r>
              <a:rPr lang="en-US" b="true" sz="2871" i="true" spc="57">
                <a:solidFill>
                  <a:srgbClr val="FFFFFF"/>
                </a:solidFill>
                <a:latin typeface="Montserrat Bold Italics"/>
                <a:ea typeface="Montserrat Bold Italics"/>
                <a:cs typeface="Montserrat Bold Italics"/>
                <a:sym typeface="Montserrat Bold Italics"/>
              </a:rPr>
              <a:t>HORIZON UNIVERSITY </a:t>
            </a:r>
          </a:p>
          <a:p>
            <a:pPr algn="r">
              <a:lnSpc>
                <a:spcPts val="2814"/>
              </a:lnSpc>
            </a:pPr>
            <a:r>
              <a:rPr lang="en-US" b="true" sz="2871" i="true" spc="57">
                <a:solidFill>
                  <a:srgbClr val="FFFFFF"/>
                </a:solidFill>
                <a:latin typeface="Montserrat Bold Italics"/>
                <a:ea typeface="Montserrat Bold Italics"/>
                <a:cs typeface="Montserrat Bold Italics"/>
                <a:sym typeface="Montserrat Bold Italics"/>
              </a:rPr>
              <a:t>INDONESIA</a:t>
            </a:r>
          </a:p>
        </p:txBody>
      </p:sp>
      <p:sp>
        <p:nvSpPr>
          <p:cNvPr name="TextBox 16" id="16"/>
          <p:cNvSpPr txBox="true"/>
          <p:nvPr/>
        </p:nvSpPr>
        <p:spPr>
          <a:xfrm rot="0">
            <a:off x="799365" y="2203545"/>
            <a:ext cx="5728060" cy="1720249"/>
          </a:xfrm>
          <a:prstGeom prst="rect">
            <a:avLst/>
          </a:prstGeom>
        </p:spPr>
        <p:txBody>
          <a:bodyPr anchor="t" rtlCol="false" tIns="0" lIns="0" bIns="0" rIns="0">
            <a:spAutoFit/>
          </a:bodyPr>
          <a:lstStyle/>
          <a:p>
            <a:pPr algn="ctr">
              <a:lnSpc>
                <a:spcPts val="5798"/>
              </a:lnSpc>
            </a:pPr>
            <a:r>
              <a:rPr lang="en-US" b="true" sz="5917" i="true" spc="-349">
                <a:solidFill>
                  <a:srgbClr val="263F6B"/>
                </a:solidFill>
                <a:latin typeface="Montserrat Ultra-Bold Italics"/>
                <a:ea typeface="Montserrat Ultra-Bold Italics"/>
                <a:cs typeface="Montserrat Ultra-Bold Italics"/>
                <a:sym typeface="Montserrat Ultra-Bold Italics"/>
              </a:rPr>
              <a:t>PROJECT MANAGEMENT</a:t>
            </a:r>
          </a:p>
          <a:p>
            <a:pPr algn="ctr">
              <a:lnSpc>
                <a:spcPts val="2112"/>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8144319" y="-1760573"/>
            <a:ext cx="16230600" cy="162306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5" id="5"/>
          <p:cNvGrpSpPr>
            <a:grpSpLocks noChangeAspect="true"/>
          </p:cNvGrpSpPr>
          <p:nvPr/>
        </p:nvGrpSpPr>
        <p:grpSpPr>
          <a:xfrm rot="0">
            <a:off x="8838175" y="1323715"/>
            <a:ext cx="11562218" cy="11562171"/>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t="0" r="-12056" b="0"/>
              </a:stretch>
            </a:blipFill>
          </p:spPr>
        </p:sp>
      </p:grpSp>
      <p:sp>
        <p:nvSpPr>
          <p:cNvPr name="TextBox 7" id="7"/>
          <p:cNvSpPr txBox="true"/>
          <p:nvPr/>
        </p:nvSpPr>
        <p:spPr>
          <a:xfrm rot="0">
            <a:off x="1028700" y="1818337"/>
            <a:ext cx="5943253" cy="2670328"/>
          </a:xfrm>
          <a:prstGeom prst="rect">
            <a:avLst/>
          </a:prstGeom>
        </p:spPr>
        <p:txBody>
          <a:bodyPr anchor="t" rtlCol="false" tIns="0" lIns="0" bIns="0" rIns="0">
            <a:spAutoFit/>
          </a:bodyPr>
          <a:lstStyle/>
          <a:p>
            <a:pPr algn="l">
              <a:lnSpc>
                <a:spcPts val="10331"/>
              </a:lnSpc>
            </a:pPr>
            <a:r>
              <a:rPr lang="en-US" b="true" sz="10542" i="true" spc="-622">
                <a:solidFill>
                  <a:srgbClr val="263F6B"/>
                </a:solidFill>
                <a:latin typeface="Montserrat Ultra-Bold Italics"/>
                <a:ea typeface="Montserrat Ultra-Bold Italics"/>
                <a:cs typeface="Montserrat Ultra-Bold Italics"/>
                <a:sym typeface="Montserrat Ultra-Bold Italics"/>
              </a:rPr>
              <a:t>FUTURE PLANS</a:t>
            </a:r>
          </a:p>
        </p:txBody>
      </p:sp>
      <p:sp>
        <p:nvSpPr>
          <p:cNvPr name="TextBox 8" id="8"/>
          <p:cNvSpPr txBox="true"/>
          <p:nvPr/>
        </p:nvSpPr>
        <p:spPr>
          <a:xfrm rot="0">
            <a:off x="321602" y="4404303"/>
            <a:ext cx="7428727" cy="5109633"/>
          </a:xfrm>
          <a:prstGeom prst="rect">
            <a:avLst/>
          </a:prstGeom>
        </p:spPr>
        <p:txBody>
          <a:bodyPr anchor="t" rtlCol="false" tIns="0" lIns="0" bIns="0" rIns="0">
            <a:spAutoFit/>
          </a:bodyPr>
          <a:lstStyle/>
          <a:p>
            <a:pPr algn="l">
              <a:lnSpc>
                <a:spcPts val="5874"/>
              </a:lnSpc>
            </a:pPr>
            <a:r>
              <a:rPr lang="en-US" sz="2611" i="true" spc="52">
                <a:solidFill>
                  <a:srgbClr val="212423"/>
                </a:solidFill>
                <a:latin typeface="Montserrat Italics"/>
                <a:ea typeface="Montserrat Italics"/>
                <a:cs typeface="Montserrat Italics"/>
                <a:sym typeface="Montserrat Italics"/>
              </a:rPr>
              <a:t>Rencana masa depan restoran cepat saji melibatkan penggunaan teknologi untuk mempercepat layanan dan membuat operasi lebih efisien. Tujuannya adalah untuk meningkatkan kepuasan pelanggan dan membuat restoran lebih kompetitif.</a:t>
            </a:r>
          </a:p>
        </p:txBody>
      </p:sp>
      <p:sp>
        <p:nvSpPr>
          <p:cNvPr name="Freeform 9" id="9"/>
          <p:cNvSpPr/>
          <p:nvPr/>
        </p:nvSpPr>
        <p:spPr>
          <a:xfrm flipH="false" flipV="false" rot="0">
            <a:off x="15476242" y="885242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786333" y="1171575"/>
            <a:ext cx="10673482" cy="862231"/>
          </a:xfrm>
          <a:prstGeom prst="rect">
            <a:avLst/>
          </a:prstGeom>
        </p:spPr>
        <p:txBody>
          <a:bodyPr anchor="t" rtlCol="false" tIns="0" lIns="0" bIns="0" rIns="0">
            <a:spAutoFit/>
          </a:bodyPr>
          <a:lstStyle/>
          <a:p>
            <a:pPr algn="ctr">
              <a:lnSpc>
                <a:spcPts val="6492"/>
              </a:lnSpc>
            </a:pPr>
            <a:r>
              <a:rPr lang="en-US" b="true" sz="6625" i="true" spc="-390">
                <a:solidFill>
                  <a:srgbClr val="263F6B"/>
                </a:solidFill>
                <a:latin typeface="Montserrat Ultra-Bold Italics"/>
                <a:ea typeface="Montserrat Ultra-Bold Italics"/>
                <a:cs typeface="Montserrat Ultra-Bold Italics"/>
                <a:sym typeface="Montserrat Ultra-Bold Italics"/>
              </a:rPr>
              <a:t>KESIMPULAN</a:t>
            </a:r>
          </a:p>
        </p:txBody>
      </p:sp>
      <p:sp>
        <p:nvSpPr>
          <p:cNvPr name="TextBox 6" id="6"/>
          <p:cNvSpPr txBox="true"/>
          <p:nvPr/>
        </p:nvSpPr>
        <p:spPr>
          <a:xfrm rot="0">
            <a:off x="4996607" y="9239250"/>
            <a:ext cx="8294787" cy="396875"/>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ea typeface="Montserrat"/>
                <a:cs typeface="Montserrat"/>
                <a:sym typeface="Montserrat"/>
              </a:rPr>
              <a:t>A chart shows the project schedule and deadlines</a:t>
            </a:r>
          </a:p>
        </p:txBody>
      </p:sp>
      <p:sp>
        <p:nvSpPr>
          <p:cNvPr name="AutoShape 7" id="7"/>
          <p:cNvSpPr/>
          <p:nvPr/>
        </p:nvSpPr>
        <p:spPr>
          <a:xfrm rot="-2700000">
            <a:off x="-2646503" y="-1243700"/>
            <a:ext cx="5293007" cy="2487400"/>
          </a:xfrm>
          <a:prstGeom prst="rect">
            <a:avLst/>
          </a:prstGeom>
          <a:solidFill>
            <a:srgbClr val="213559"/>
          </a:solidFill>
        </p:spPr>
      </p:sp>
      <p:sp>
        <p:nvSpPr>
          <p:cNvPr name="AutoShape 8" id="8"/>
          <p:cNvSpPr/>
          <p:nvPr/>
        </p:nvSpPr>
        <p:spPr>
          <a:xfrm rot="-2700000">
            <a:off x="15641497" y="9043300"/>
            <a:ext cx="5293007" cy="2487400"/>
          </a:xfrm>
          <a:prstGeom prst="rect">
            <a:avLst/>
          </a:prstGeom>
          <a:solidFill>
            <a:srgbClr val="213559"/>
          </a:solidFill>
        </p:spPr>
      </p:sp>
      <p:sp>
        <p:nvSpPr>
          <p:cNvPr name="TextBox 9" id="9"/>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0" id="10"/>
          <p:cNvSpPr txBox="true"/>
          <p:nvPr/>
        </p:nvSpPr>
        <p:spPr>
          <a:xfrm rot="0">
            <a:off x="3290494" y="2690718"/>
            <a:ext cx="12791443" cy="4322281"/>
          </a:xfrm>
          <a:prstGeom prst="rect">
            <a:avLst/>
          </a:prstGeom>
        </p:spPr>
        <p:txBody>
          <a:bodyPr anchor="t" rtlCol="false" tIns="0" lIns="0" bIns="0" rIns="0">
            <a:spAutoFit/>
          </a:bodyPr>
          <a:lstStyle/>
          <a:p>
            <a:pPr algn="just">
              <a:lnSpc>
                <a:spcPts val="4314"/>
              </a:lnSpc>
            </a:pPr>
            <a:r>
              <a:rPr lang="en-US" b="true" sz="3081" i="true">
                <a:solidFill>
                  <a:srgbClr val="263F6B"/>
                </a:solidFill>
                <a:latin typeface="Open Sans Bold Italics"/>
                <a:ea typeface="Open Sans Bold Italics"/>
                <a:cs typeface="Open Sans Bold Italics"/>
                <a:sym typeface="Open Sans Bold Italics"/>
              </a:rPr>
              <a:t>Sebagai kesimpulan, analisis sistem pengelolaan restoran makanan cepat saji ini menunjukkan betapa pentingnya pemahaman mendalam tentang setiap komponen sistem untuk memastikan efisiensi dan kepuasan pelanggan. Dengan mengimplementasikan strategi yang tepat dan teknologi yang mendukung, restoran dapat mengelola operasionalnya secara efektif dan beradaptasi dengan dinamika pasar yang terus berubah. Terima kasih atas perhatian dan partisipasi Anda.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028700" y="8302951"/>
            <a:ext cx="16230600" cy="169519"/>
          </a:xfrm>
          <a:prstGeom prst="rect">
            <a:avLst/>
          </a:prstGeom>
          <a:solidFill>
            <a:srgbClr val="FFFFFF"/>
          </a:solidFill>
        </p:spPr>
      </p:sp>
      <p:sp>
        <p:nvSpPr>
          <p:cNvPr name="AutoShape 7" id="7"/>
          <p:cNvSpPr/>
          <p:nvPr/>
        </p:nvSpPr>
        <p:spPr>
          <a:xfrm rot="0">
            <a:off x="1028700" y="1814529"/>
            <a:ext cx="16230600" cy="169519"/>
          </a:xfrm>
          <a:prstGeom prst="rect">
            <a:avLst/>
          </a:prstGeom>
          <a:solidFill>
            <a:srgbClr val="FFFFFF"/>
          </a:solidFill>
        </p:spPr>
      </p:sp>
      <p:sp>
        <p:nvSpPr>
          <p:cNvPr name="TextBox 8" id="8"/>
          <p:cNvSpPr txBox="true"/>
          <p:nvPr/>
        </p:nvSpPr>
        <p:spPr>
          <a:xfrm rot="0">
            <a:off x="2811758" y="3110314"/>
            <a:ext cx="13524795" cy="2033186"/>
          </a:xfrm>
          <a:prstGeom prst="rect">
            <a:avLst/>
          </a:prstGeom>
        </p:spPr>
        <p:txBody>
          <a:bodyPr anchor="t" rtlCol="false" tIns="0" lIns="0" bIns="0" rIns="0">
            <a:spAutoFit/>
          </a:bodyPr>
          <a:lstStyle/>
          <a:p>
            <a:pPr algn="l">
              <a:lnSpc>
                <a:spcPts val="14898"/>
              </a:lnSpc>
            </a:pPr>
            <a:r>
              <a:rPr lang="en-US" b="true" sz="16194" spc="-955">
                <a:solidFill>
                  <a:srgbClr val="FFFFFF"/>
                </a:solidFill>
                <a:latin typeface="Montserrat Ultra-Bold"/>
                <a:ea typeface="Montserrat Ultra-Bold"/>
                <a:cs typeface="Montserrat Ultra-Bold"/>
                <a:sym typeface="Montserrat Ultra-Bold"/>
              </a:rPr>
              <a:t>THANK YOU</a:t>
            </a:r>
          </a:p>
        </p:txBody>
      </p:sp>
      <p:sp>
        <p:nvSpPr>
          <p:cNvPr name="TextBox 9" id="9"/>
          <p:cNvSpPr txBox="true"/>
          <p:nvPr/>
        </p:nvSpPr>
        <p:spPr>
          <a:xfrm rot="0">
            <a:off x="2849835" y="5426904"/>
            <a:ext cx="12588329" cy="2042160"/>
          </a:xfrm>
          <a:prstGeom prst="rect">
            <a:avLst/>
          </a:prstGeom>
        </p:spPr>
        <p:txBody>
          <a:bodyPr anchor="t" rtlCol="false" tIns="0" lIns="0" bIns="0" rIns="0">
            <a:spAutoFit/>
          </a:bodyPr>
          <a:lstStyle/>
          <a:p>
            <a:pPr algn="ctr">
              <a:lnSpc>
                <a:spcPts val="5460"/>
              </a:lnSpc>
              <a:spcBef>
                <a:spcPct val="0"/>
              </a:spcBef>
            </a:pPr>
            <a:r>
              <a:rPr lang="en-US" sz="4200" i="true" spc="84">
                <a:solidFill>
                  <a:srgbClr val="FFFFFF"/>
                </a:solidFill>
                <a:latin typeface="Montserrat Italics"/>
                <a:ea typeface="Montserrat Italics"/>
                <a:cs typeface="Montserrat Italics"/>
                <a:sym typeface="Montserrat Italics"/>
              </a:rPr>
              <a:t>“</a:t>
            </a:r>
            <a:r>
              <a:rPr lang="en-US" sz="4200" i="true" spc="84">
                <a:solidFill>
                  <a:srgbClr val="FFFFFF"/>
                </a:solidFill>
                <a:latin typeface="Montserrat Italics"/>
                <a:ea typeface="Montserrat Italics"/>
                <a:cs typeface="Montserrat Italics"/>
                <a:sym typeface="Montserrat Italics"/>
              </a:rPr>
              <a:t>if you can’t measure it, you can’t manage it”</a:t>
            </a:r>
          </a:p>
          <a:p>
            <a:pPr algn="ctr">
              <a:lnSpc>
                <a:spcPts val="5460"/>
              </a:lnSpc>
              <a:spcBef>
                <a:spcPct val="0"/>
              </a:spcBef>
            </a:pPr>
            <a:r>
              <a:rPr lang="en-US" sz="4200" i="true" spc="84">
                <a:solidFill>
                  <a:srgbClr val="FFFFFF"/>
                </a:solidFill>
                <a:latin typeface="Montserrat Italics"/>
                <a:ea typeface="Montserrat Italics"/>
                <a:cs typeface="Montserrat Italics"/>
                <a:sym typeface="Montserrat Italics"/>
              </a:rPr>
              <a:t>by</a:t>
            </a:r>
          </a:p>
          <a:p>
            <a:pPr algn="ctr">
              <a:lnSpc>
                <a:spcPts val="5460"/>
              </a:lnSpc>
              <a:spcBef>
                <a:spcPct val="0"/>
              </a:spcBef>
            </a:pPr>
            <a:r>
              <a:rPr lang="en-US" b="true" sz="4200" i="true" spc="84">
                <a:solidFill>
                  <a:srgbClr val="FFFFFF"/>
                </a:solidFill>
                <a:latin typeface="Montserrat Bold Italics"/>
                <a:ea typeface="Montserrat Bold Italics"/>
                <a:cs typeface="Montserrat Bold Italics"/>
                <a:sym typeface="Montserrat Bold Italics"/>
              </a:rPr>
              <a:t>Peter Drucker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317256" y="6167558"/>
            <a:ext cx="3330280" cy="1465749"/>
            <a:chOff x="0" y="0"/>
            <a:chExt cx="1500474" cy="660400"/>
          </a:xfrm>
        </p:grpSpPr>
        <p:sp>
          <p:nvSpPr>
            <p:cNvPr name="Freeform 3" id="3"/>
            <p:cNvSpPr/>
            <p:nvPr/>
          </p:nvSpPr>
          <p:spPr>
            <a:xfrm flipH="false" flipV="false" rot="0">
              <a:off x="0" y="0"/>
              <a:ext cx="1500474" cy="660400"/>
            </a:xfrm>
            <a:custGeom>
              <a:avLst/>
              <a:gdLst/>
              <a:ahLst/>
              <a:cxnLst/>
              <a:rect r="r" b="b" t="t" l="l"/>
              <a:pathLst>
                <a:path h="660400" w="1500474">
                  <a:moveTo>
                    <a:pt x="1376013" y="660400"/>
                  </a:moveTo>
                  <a:lnTo>
                    <a:pt x="124460" y="660400"/>
                  </a:lnTo>
                  <a:cubicBezTo>
                    <a:pt x="55880" y="660400"/>
                    <a:pt x="0" y="604520"/>
                    <a:pt x="0" y="535940"/>
                  </a:cubicBezTo>
                  <a:lnTo>
                    <a:pt x="0" y="124460"/>
                  </a:lnTo>
                  <a:cubicBezTo>
                    <a:pt x="0" y="55880"/>
                    <a:pt x="55880" y="0"/>
                    <a:pt x="124460" y="0"/>
                  </a:cubicBezTo>
                  <a:lnTo>
                    <a:pt x="1376014" y="0"/>
                  </a:lnTo>
                  <a:cubicBezTo>
                    <a:pt x="1444594" y="0"/>
                    <a:pt x="1500474" y="55880"/>
                    <a:pt x="1500474" y="124460"/>
                  </a:cubicBezTo>
                  <a:lnTo>
                    <a:pt x="1500474" y="535940"/>
                  </a:lnTo>
                  <a:cubicBezTo>
                    <a:pt x="1500474" y="604520"/>
                    <a:pt x="1444594" y="660400"/>
                    <a:pt x="1376014" y="660400"/>
                  </a:cubicBezTo>
                  <a:close/>
                </a:path>
              </a:pathLst>
            </a:custGeom>
            <a:solidFill>
              <a:srgbClr val="263F6B"/>
            </a:solidFill>
          </p:spPr>
        </p:sp>
      </p:grpSp>
      <p:grpSp>
        <p:nvGrpSpPr>
          <p:cNvPr name="Group 4" id="4"/>
          <p:cNvGrpSpPr/>
          <p:nvPr/>
        </p:nvGrpSpPr>
        <p:grpSpPr>
          <a:xfrm rot="0">
            <a:off x="3203645" y="3591619"/>
            <a:ext cx="3330280" cy="1482174"/>
            <a:chOff x="0" y="0"/>
            <a:chExt cx="1500474" cy="667800"/>
          </a:xfrm>
        </p:grpSpPr>
        <p:sp>
          <p:nvSpPr>
            <p:cNvPr name="Freeform 5" id="5"/>
            <p:cNvSpPr/>
            <p:nvPr/>
          </p:nvSpPr>
          <p:spPr>
            <a:xfrm flipH="false" flipV="false" rot="0">
              <a:off x="0" y="0"/>
              <a:ext cx="1500474" cy="667801"/>
            </a:xfrm>
            <a:custGeom>
              <a:avLst/>
              <a:gdLst/>
              <a:ahLst/>
              <a:cxnLst/>
              <a:rect r="r" b="b" t="t" l="l"/>
              <a:pathLst>
                <a:path h="667801" w="1500474">
                  <a:moveTo>
                    <a:pt x="1376013" y="667800"/>
                  </a:moveTo>
                  <a:lnTo>
                    <a:pt x="124460" y="667800"/>
                  </a:lnTo>
                  <a:cubicBezTo>
                    <a:pt x="55880" y="667800"/>
                    <a:pt x="0" y="611920"/>
                    <a:pt x="0" y="543340"/>
                  </a:cubicBezTo>
                  <a:lnTo>
                    <a:pt x="0" y="124460"/>
                  </a:lnTo>
                  <a:cubicBezTo>
                    <a:pt x="0" y="55880"/>
                    <a:pt x="55880" y="0"/>
                    <a:pt x="124460" y="0"/>
                  </a:cubicBezTo>
                  <a:lnTo>
                    <a:pt x="1376014" y="0"/>
                  </a:lnTo>
                  <a:cubicBezTo>
                    <a:pt x="1444594" y="0"/>
                    <a:pt x="1500474" y="55880"/>
                    <a:pt x="1500474" y="124460"/>
                  </a:cubicBezTo>
                  <a:lnTo>
                    <a:pt x="1500474" y="543341"/>
                  </a:lnTo>
                  <a:cubicBezTo>
                    <a:pt x="1500474" y="611920"/>
                    <a:pt x="1444594" y="667801"/>
                    <a:pt x="1376014" y="667801"/>
                  </a:cubicBezTo>
                  <a:close/>
                </a:path>
              </a:pathLst>
            </a:custGeom>
            <a:solidFill>
              <a:srgbClr val="263F6B"/>
            </a:solidFill>
          </p:spPr>
        </p:sp>
      </p:grpSp>
      <p:grpSp>
        <p:nvGrpSpPr>
          <p:cNvPr name="Group 6" id="6"/>
          <p:cNvGrpSpPr/>
          <p:nvPr/>
        </p:nvGrpSpPr>
        <p:grpSpPr>
          <a:xfrm rot="0">
            <a:off x="8903235" y="3545346"/>
            <a:ext cx="3330280" cy="1528447"/>
            <a:chOff x="0" y="0"/>
            <a:chExt cx="1500474" cy="688649"/>
          </a:xfrm>
        </p:grpSpPr>
        <p:sp>
          <p:nvSpPr>
            <p:cNvPr name="Freeform 7" id="7"/>
            <p:cNvSpPr/>
            <p:nvPr/>
          </p:nvSpPr>
          <p:spPr>
            <a:xfrm flipH="false" flipV="false" rot="0">
              <a:off x="0" y="0"/>
              <a:ext cx="1500474" cy="688649"/>
            </a:xfrm>
            <a:custGeom>
              <a:avLst/>
              <a:gdLst/>
              <a:ahLst/>
              <a:cxnLst/>
              <a:rect r="r" b="b" t="t" l="l"/>
              <a:pathLst>
                <a:path h="688649" w="1500474">
                  <a:moveTo>
                    <a:pt x="1376013" y="688649"/>
                  </a:moveTo>
                  <a:lnTo>
                    <a:pt x="124460" y="688649"/>
                  </a:lnTo>
                  <a:cubicBezTo>
                    <a:pt x="55880" y="688649"/>
                    <a:pt x="0" y="632769"/>
                    <a:pt x="0" y="564189"/>
                  </a:cubicBezTo>
                  <a:lnTo>
                    <a:pt x="0" y="124460"/>
                  </a:lnTo>
                  <a:cubicBezTo>
                    <a:pt x="0" y="55880"/>
                    <a:pt x="55880" y="0"/>
                    <a:pt x="124460" y="0"/>
                  </a:cubicBezTo>
                  <a:lnTo>
                    <a:pt x="1376014" y="0"/>
                  </a:lnTo>
                  <a:cubicBezTo>
                    <a:pt x="1444594" y="0"/>
                    <a:pt x="1500474" y="55880"/>
                    <a:pt x="1500474" y="124460"/>
                  </a:cubicBezTo>
                  <a:lnTo>
                    <a:pt x="1500474" y="564189"/>
                  </a:lnTo>
                  <a:cubicBezTo>
                    <a:pt x="1500474" y="632769"/>
                    <a:pt x="1444594" y="688649"/>
                    <a:pt x="1376014" y="688649"/>
                  </a:cubicBezTo>
                  <a:close/>
                </a:path>
              </a:pathLst>
            </a:custGeom>
            <a:solidFill>
              <a:srgbClr val="263F6B"/>
            </a:solidFill>
          </p:spPr>
        </p:sp>
      </p:grpSp>
      <p:grpSp>
        <p:nvGrpSpPr>
          <p:cNvPr name="Group 8" id="8"/>
          <p:cNvGrpSpPr/>
          <p:nvPr/>
        </p:nvGrpSpPr>
        <p:grpSpPr>
          <a:xfrm rot="0">
            <a:off x="5921447" y="6265727"/>
            <a:ext cx="3330280" cy="1465749"/>
            <a:chOff x="0" y="0"/>
            <a:chExt cx="1500474" cy="660400"/>
          </a:xfrm>
        </p:grpSpPr>
        <p:sp>
          <p:nvSpPr>
            <p:cNvPr name="Freeform 9" id="9"/>
            <p:cNvSpPr/>
            <p:nvPr/>
          </p:nvSpPr>
          <p:spPr>
            <a:xfrm flipH="false" flipV="false" rot="0">
              <a:off x="0" y="0"/>
              <a:ext cx="1500474" cy="660400"/>
            </a:xfrm>
            <a:custGeom>
              <a:avLst/>
              <a:gdLst/>
              <a:ahLst/>
              <a:cxnLst/>
              <a:rect r="r" b="b" t="t" l="l"/>
              <a:pathLst>
                <a:path h="660400" w="1500474">
                  <a:moveTo>
                    <a:pt x="1376013" y="660400"/>
                  </a:moveTo>
                  <a:lnTo>
                    <a:pt x="124460" y="660400"/>
                  </a:lnTo>
                  <a:cubicBezTo>
                    <a:pt x="55880" y="660400"/>
                    <a:pt x="0" y="604520"/>
                    <a:pt x="0" y="535940"/>
                  </a:cubicBezTo>
                  <a:lnTo>
                    <a:pt x="0" y="124460"/>
                  </a:lnTo>
                  <a:cubicBezTo>
                    <a:pt x="0" y="55880"/>
                    <a:pt x="55880" y="0"/>
                    <a:pt x="124460" y="0"/>
                  </a:cubicBezTo>
                  <a:lnTo>
                    <a:pt x="1376014" y="0"/>
                  </a:lnTo>
                  <a:cubicBezTo>
                    <a:pt x="1444594" y="0"/>
                    <a:pt x="1500474" y="55880"/>
                    <a:pt x="1500474" y="124460"/>
                  </a:cubicBezTo>
                  <a:lnTo>
                    <a:pt x="1500474" y="535940"/>
                  </a:lnTo>
                  <a:cubicBezTo>
                    <a:pt x="1500474" y="604520"/>
                    <a:pt x="1444594" y="660400"/>
                    <a:pt x="1376014" y="660400"/>
                  </a:cubicBezTo>
                  <a:close/>
                </a:path>
              </a:pathLst>
            </a:custGeom>
            <a:solidFill>
              <a:srgbClr val="263F6B"/>
            </a:solidFill>
          </p:spPr>
        </p:sp>
      </p:grpSp>
      <p:grpSp>
        <p:nvGrpSpPr>
          <p:cNvPr name="Group 10" id="10"/>
          <p:cNvGrpSpPr>
            <a:grpSpLocks noChangeAspect="true"/>
          </p:cNvGrpSpPr>
          <p:nvPr/>
        </p:nvGrpSpPr>
        <p:grpSpPr>
          <a:xfrm rot="0">
            <a:off x="798300" y="4420550"/>
            <a:ext cx="2368192" cy="2368192"/>
            <a:chOff x="0" y="0"/>
            <a:chExt cx="6350000" cy="6350000"/>
          </a:xfrm>
        </p:grpSpPr>
        <p:sp>
          <p:nvSpPr>
            <p:cNvPr name="Freeform 11" id="11"/>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33937" t="-100592" r="-54459" b="-50604"/>
              </a:stretch>
            </a:blipFill>
          </p:spPr>
        </p:sp>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name="Group 13" id="13"/>
          <p:cNvGrpSpPr>
            <a:grpSpLocks noChangeAspect="true"/>
          </p:cNvGrpSpPr>
          <p:nvPr/>
        </p:nvGrpSpPr>
        <p:grpSpPr>
          <a:xfrm rot="0">
            <a:off x="6402491" y="4518719"/>
            <a:ext cx="2368192" cy="2368192"/>
            <a:chOff x="0" y="0"/>
            <a:chExt cx="6350000" cy="6350000"/>
          </a:xfrm>
        </p:grpSpPr>
        <p:sp>
          <p:nvSpPr>
            <p:cNvPr name="Freeform 14" id="14"/>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56919" t="-19674" r="-36187" b="-44466"/>
              </a:stretch>
            </a:blipFill>
          </p:spPr>
        </p:sp>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name="Group 16" id="16"/>
          <p:cNvGrpSpPr>
            <a:grpSpLocks noChangeAspect="true"/>
          </p:cNvGrpSpPr>
          <p:nvPr/>
        </p:nvGrpSpPr>
        <p:grpSpPr>
          <a:xfrm rot="0">
            <a:off x="3684689" y="1779070"/>
            <a:ext cx="2368192" cy="2368192"/>
            <a:chOff x="0" y="0"/>
            <a:chExt cx="6350000" cy="6350000"/>
          </a:xfrm>
        </p:grpSpPr>
        <p:sp>
          <p:nvSpPr>
            <p:cNvPr name="Freeform 17" id="17"/>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16666" r="0" b="-16666"/>
              </a:stretch>
            </a:blipFill>
          </p:spPr>
        </p:sp>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name="Group 19" id="19"/>
          <p:cNvGrpSpPr>
            <a:grpSpLocks noChangeAspect="true"/>
          </p:cNvGrpSpPr>
          <p:nvPr/>
        </p:nvGrpSpPr>
        <p:grpSpPr>
          <a:xfrm rot="0">
            <a:off x="9384279" y="1732797"/>
            <a:ext cx="2368192" cy="2368192"/>
            <a:chOff x="0" y="0"/>
            <a:chExt cx="6350000" cy="6350000"/>
          </a:xfrm>
        </p:grpSpPr>
        <p:sp>
          <p:nvSpPr>
            <p:cNvPr name="Freeform 20" id="20"/>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38996" t="0" r="-38996" b="0"/>
              </a:stretch>
            </a:blipFill>
          </p:spPr>
        </p:sp>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
        <p:nvSpPr>
          <p:cNvPr name="AutoShape 22" id="22"/>
          <p:cNvSpPr/>
          <p:nvPr/>
        </p:nvSpPr>
        <p:spPr>
          <a:xfrm flipV="true">
            <a:off x="1904029" y="3165761"/>
            <a:ext cx="1063382" cy="1036115"/>
          </a:xfrm>
          <a:prstGeom prst="line">
            <a:avLst/>
          </a:prstGeom>
          <a:ln cap="rnd" w="38100">
            <a:solidFill>
              <a:srgbClr val="263F6B"/>
            </a:solidFill>
            <a:prstDash val="solid"/>
            <a:headEnd type="oval" len="lg" w="lg"/>
            <a:tailEnd type="oval" len="lg" w="lg"/>
          </a:ln>
        </p:spPr>
      </p:sp>
      <p:sp>
        <p:nvSpPr>
          <p:cNvPr name="AutoShape 23" id="23"/>
          <p:cNvSpPr/>
          <p:nvPr/>
        </p:nvSpPr>
        <p:spPr>
          <a:xfrm flipV="true">
            <a:off x="7674902" y="2976975"/>
            <a:ext cx="1063382" cy="1036115"/>
          </a:xfrm>
          <a:prstGeom prst="line">
            <a:avLst/>
          </a:prstGeom>
          <a:ln cap="rnd" w="38100">
            <a:solidFill>
              <a:srgbClr val="263F6B"/>
            </a:solidFill>
            <a:prstDash val="solid"/>
            <a:headEnd type="oval" len="lg" w="lg"/>
            <a:tailEnd type="oval" len="lg" w="lg"/>
          </a:ln>
        </p:spPr>
      </p:sp>
      <p:sp>
        <p:nvSpPr>
          <p:cNvPr name="AutoShape 24" id="24"/>
          <p:cNvSpPr/>
          <p:nvPr/>
        </p:nvSpPr>
        <p:spPr>
          <a:xfrm flipH="true" flipV="true">
            <a:off x="4588988" y="6429539"/>
            <a:ext cx="1049837" cy="1049837"/>
          </a:xfrm>
          <a:prstGeom prst="line">
            <a:avLst/>
          </a:prstGeom>
          <a:ln cap="rnd" w="38100">
            <a:solidFill>
              <a:srgbClr val="263F6B"/>
            </a:solidFill>
            <a:prstDash val="solid"/>
            <a:headEnd type="oval" len="lg" w="lg"/>
            <a:tailEnd type="oval" len="lg" w="lg"/>
          </a:ln>
        </p:spPr>
      </p:sp>
      <p:grpSp>
        <p:nvGrpSpPr>
          <p:cNvPr name="Group 25" id="25"/>
          <p:cNvGrpSpPr/>
          <p:nvPr/>
        </p:nvGrpSpPr>
        <p:grpSpPr>
          <a:xfrm rot="0">
            <a:off x="11525637" y="6382494"/>
            <a:ext cx="3330280" cy="1465749"/>
            <a:chOff x="0" y="0"/>
            <a:chExt cx="1500474" cy="660400"/>
          </a:xfrm>
        </p:grpSpPr>
        <p:sp>
          <p:nvSpPr>
            <p:cNvPr name="Freeform 26" id="26"/>
            <p:cNvSpPr/>
            <p:nvPr/>
          </p:nvSpPr>
          <p:spPr>
            <a:xfrm flipH="false" flipV="false" rot="0">
              <a:off x="0" y="0"/>
              <a:ext cx="1500474" cy="660400"/>
            </a:xfrm>
            <a:custGeom>
              <a:avLst/>
              <a:gdLst/>
              <a:ahLst/>
              <a:cxnLst/>
              <a:rect r="r" b="b" t="t" l="l"/>
              <a:pathLst>
                <a:path h="660400" w="1500474">
                  <a:moveTo>
                    <a:pt x="1376013" y="660400"/>
                  </a:moveTo>
                  <a:lnTo>
                    <a:pt x="124460" y="660400"/>
                  </a:lnTo>
                  <a:cubicBezTo>
                    <a:pt x="55880" y="660400"/>
                    <a:pt x="0" y="604520"/>
                    <a:pt x="0" y="535940"/>
                  </a:cubicBezTo>
                  <a:lnTo>
                    <a:pt x="0" y="124460"/>
                  </a:lnTo>
                  <a:cubicBezTo>
                    <a:pt x="0" y="55880"/>
                    <a:pt x="55880" y="0"/>
                    <a:pt x="124460" y="0"/>
                  </a:cubicBezTo>
                  <a:lnTo>
                    <a:pt x="1376014" y="0"/>
                  </a:lnTo>
                  <a:cubicBezTo>
                    <a:pt x="1444594" y="0"/>
                    <a:pt x="1500474" y="55880"/>
                    <a:pt x="1500474" y="124460"/>
                  </a:cubicBezTo>
                  <a:lnTo>
                    <a:pt x="1500474" y="535940"/>
                  </a:lnTo>
                  <a:cubicBezTo>
                    <a:pt x="1500474" y="604520"/>
                    <a:pt x="1444594" y="660400"/>
                    <a:pt x="1376014" y="660400"/>
                  </a:cubicBezTo>
                  <a:close/>
                </a:path>
              </a:pathLst>
            </a:custGeom>
            <a:solidFill>
              <a:srgbClr val="263F6B"/>
            </a:solidFill>
          </p:spPr>
        </p:sp>
      </p:grpSp>
      <p:grpSp>
        <p:nvGrpSpPr>
          <p:cNvPr name="Group 27" id="27"/>
          <p:cNvGrpSpPr>
            <a:grpSpLocks noChangeAspect="true"/>
          </p:cNvGrpSpPr>
          <p:nvPr/>
        </p:nvGrpSpPr>
        <p:grpSpPr>
          <a:xfrm rot="0">
            <a:off x="12006681" y="4635486"/>
            <a:ext cx="2368192" cy="2368192"/>
            <a:chOff x="0" y="0"/>
            <a:chExt cx="6350000" cy="6350000"/>
          </a:xfrm>
        </p:grpSpPr>
        <p:sp>
          <p:nvSpPr>
            <p:cNvPr name="Freeform 28" id="28"/>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15789" t="0" r="-15789" b="0"/>
              </a:stretch>
            </a:blipFill>
          </p:spPr>
        </p:sp>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
        <p:nvSpPr>
          <p:cNvPr name="AutoShape 30" id="30"/>
          <p:cNvSpPr/>
          <p:nvPr/>
        </p:nvSpPr>
        <p:spPr>
          <a:xfrm flipH="true" flipV="true">
            <a:off x="13190778" y="2916893"/>
            <a:ext cx="1184096" cy="1096197"/>
          </a:xfrm>
          <a:prstGeom prst="line">
            <a:avLst/>
          </a:prstGeom>
          <a:ln cap="rnd" w="38100">
            <a:solidFill>
              <a:srgbClr val="263F6B"/>
            </a:solidFill>
            <a:prstDash val="solid"/>
            <a:headEnd type="oval" len="lg" w="lg"/>
            <a:tailEnd type="oval" len="lg" w="lg"/>
          </a:ln>
        </p:spPr>
      </p:sp>
      <p:sp>
        <p:nvSpPr>
          <p:cNvPr name="AutoShape 31" id="31"/>
          <p:cNvSpPr/>
          <p:nvPr/>
        </p:nvSpPr>
        <p:spPr>
          <a:xfrm flipV="true">
            <a:off x="10079882" y="6354988"/>
            <a:ext cx="1063382" cy="1036115"/>
          </a:xfrm>
          <a:prstGeom prst="line">
            <a:avLst/>
          </a:prstGeom>
          <a:ln cap="rnd" w="38100">
            <a:solidFill>
              <a:srgbClr val="263F6B"/>
            </a:solidFill>
            <a:prstDash val="solid"/>
            <a:headEnd type="oval" len="lg" w="lg"/>
            <a:tailEnd type="oval" len="lg" w="lg"/>
          </a:ln>
        </p:spPr>
      </p:sp>
      <p:grpSp>
        <p:nvGrpSpPr>
          <p:cNvPr name="Group 32" id="32"/>
          <p:cNvGrpSpPr/>
          <p:nvPr/>
        </p:nvGrpSpPr>
        <p:grpSpPr>
          <a:xfrm rot="0">
            <a:off x="14817155" y="3740301"/>
            <a:ext cx="3081282" cy="1356158"/>
            <a:chOff x="0" y="0"/>
            <a:chExt cx="1500474" cy="660400"/>
          </a:xfrm>
        </p:grpSpPr>
        <p:sp>
          <p:nvSpPr>
            <p:cNvPr name="Freeform 33" id="33"/>
            <p:cNvSpPr/>
            <p:nvPr/>
          </p:nvSpPr>
          <p:spPr>
            <a:xfrm flipH="false" flipV="false" rot="0">
              <a:off x="0" y="0"/>
              <a:ext cx="1500474" cy="660400"/>
            </a:xfrm>
            <a:custGeom>
              <a:avLst/>
              <a:gdLst/>
              <a:ahLst/>
              <a:cxnLst/>
              <a:rect r="r" b="b" t="t" l="l"/>
              <a:pathLst>
                <a:path h="660400" w="1500474">
                  <a:moveTo>
                    <a:pt x="1376013" y="660400"/>
                  </a:moveTo>
                  <a:lnTo>
                    <a:pt x="124460" y="660400"/>
                  </a:lnTo>
                  <a:cubicBezTo>
                    <a:pt x="55880" y="660400"/>
                    <a:pt x="0" y="604520"/>
                    <a:pt x="0" y="535940"/>
                  </a:cubicBezTo>
                  <a:lnTo>
                    <a:pt x="0" y="124460"/>
                  </a:lnTo>
                  <a:cubicBezTo>
                    <a:pt x="0" y="55880"/>
                    <a:pt x="55880" y="0"/>
                    <a:pt x="124460" y="0"/>
                  </a:cubicBezTo>
                  <a:lnTo>
                    <a:pt x="1376014" y="0"/>
                  </a:lnTo>
                  <a:cubicBezTo>
                    <a:pt x="1444594" y="0"/>
                    <a:pt x="1500474" y="55880"/>
                    <a:pt x="1500474" y="124460"/>
                  </a:cubicBezTo>
                  <a:lnTo>
                    <a:pt x="1500474" y="535940"/>
                  </a:lnTo>
                  <a:cubicBezTo>
                    <a:pt x="1500474" y="604520"/>
                    <a:pt x="1444594" y="660400"/>
                    <a:pt x="1376014" y="660400"/>
                  </a:cubicBezTo>
                  <a:close/>
                </a:path>
              </a:pathLst>
            </a:custGeom>
            <a:solidFill>
              <a:srgbClr val="263F6B"/>
            </a:solidFill>
          </p:spPr>
        </p:sp>
      </p:grpSp>
      <p:sp>
        <p:nvSpPr>
          <p:cNvPr name="AutoShape 34" id="34"/>
          <p:cNvSpPr/>
          <p:nvPr/>
        </p:nvSpPr>
        <p:spPr>
          <a:xfrm flipV="true">
            <a:off x="15148752" y="6011887"/>
            <a:ext cx="1030471" cy="1004048"/>
          </a:xfrm>
          <a:prstGeom prst="line">
            <a:avLst/>
          </a:prstGeom>
          <a:ln cap="rnd" w="38100">
            <a:solidFill>
              <a:srgbClr val="263F6B"/>
            </a:solidFill>
            <a:prstDash val="solid"/>
            <a:headEnd type="oval" len="lg" w="lg"/>
            <a:tailEnd type="oval" len="lg" w="lg"/>
          </a:ln>
        </p:spPr>
      </p:sp>
      <p:grpSp>
        <p:nvGrpSpPr>
          <p:cNvPr name="Group 35" id="35"/>
          <p:cNvGrpSpPr>
            <a:grpSpLocks noChangeAspect="true"/>
          </p:cNvGrpSpPr>
          <p:nvPr/>
        </p:nvGrpSpPr>
        <p:grpSpPr>
          <a:xfrm rot="0">
            <a:off x="15255154" y="1732797"/>
            <a:ext cx="2205284" cy="2205284"/>
            <a:chOff x="0" y="0"/>
            <a:chExt cx="6350000" cy="6350000"/>
          </a:xfrm>
        </p:grpSpPr>
        <p:sp>
          <p:nvSpPr>
            <p:cNvPr name="Freeform 36" id="3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l="-44078" t="0" r="-56934" b="-101013"/>
              </a:stretch>
            </a:blipFill>
          </p:spPr>
        </p:sp>
        <p:sp>
          <p:nvSpPr>
            <p:cNvPr name="Freeform 37" id="3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
        <p:nvSpPr>
          <p:cNvPr name="TextBox 38" id="38"/>
          <p:cNvSpPr txBox="true"/>
          <p:nvPr/>
        </p:nvSpPr>
        <p:spPr>
          <a:xfrm rot="0">
            <a:off x="317256" y="6769692"/>
            <a:ext cx="3330280" cy="656588"/>
          </a:xfrm>
          <a:prstGeom prst="rect">
            <a:avLst/>
          </a:prstGeom>
        </p:spPr>
        <p:txBody>
          <a:bodyPr anchor="t" rtlCol="false" tIns="0" lIns="0" bIns="0" rIns="0">
            <a:spAutoFit/>
          </a:bodyPr>
          <a:lstStyle/>
          <a:p>
            <a:pPr algn="ctr">
              <a:lnSpc>
                <a:spcPts val="2631"/>
              </a:lnSpc>
            </a:pPr>
            <a:r>
              <a:rPr lang="en-US" b="true" sz="2024" spc="40">
                <a:solidFill>
                  <a:srgbClr val="FFFFFF"/>
                </a:solidFill>
                <a:latin typeface="Montserrat Ultra-Bold"/>
                <a:ea typeface="Montserrat Ultra-Bold"/>
                <a:cs typeface="Montserrat Ultra-Bold"/>
                <a:sym typeface="Montserrat Ultra-Bold"/>
              </a:rPr>
              <a:t>Siti Maemu</a:t>
            </a:r>
            <a:r>
              <a:rPr lang="en-US" b="true" sz="2024" spc="40">
                <a:solidFill>
                  <a:srgbClr val="FFFFFF"/>
                </a:solidFill>
                <a:latin typeface="Montserrat Bold"/>
                <a:ea typeface="Montserrat Bold"/>
                <a:cs typeface="Montserrat Bold"/>
                <a:sym typeface="Montserrat Bold"/>
              </a:rPr>
              <a:t>nah</a:t>
            </a:r>
          </a:p>
          <a:p>
            <a:pPr algn="ctr">
              <a:lnSpc>
                <a:spcPts val="2631"/>
              </a:lnSpc>
            </a:pPr>
            <a:r>
              <a:rPr lang="en-US" sz="2024" spc="40">
                <a:solidFill>
                  <a:srgbClr val="FFFFFF"/>
                </a:solidFill>
                <a:latin typeface="Montserrat"/>
                <a:ea typeface="Montserrat"/>
                <a:cs typeface="Montserrat"/>
                <a:sym typeface="Montserrat"/>
              </a:rPr>
              <a:t>4337855201220050</a:t>
            </a:r>
          </a:p>
        </p:txBody>
      </p:sp>
      <p:sp>
        <p:nvSpPr>
          <p:cNvPr name="TextBox 39" id="39"/>
          <p:cNvSpPr txBox="true"/>
          <p:nvPr/>
        </p:nvSpPr>
        <p:spPr>
          <a:xfrm rot="0">
            <a:off x="3288293" y="4193753"/>
            <a:ext cx="3330280" cy="988210"/>
          </a:xfrm>
          <a:prstGeom prst="rect">
            <a:avLst/>
          </a:prstGeom>
        </p:spPr>
        <p:txBody>
          <a:bodyPr anchor="t" rtlCol="false" tIns="0" lIns="0" bIns="0" rIns="0">
            <a:spAutoFit/>
          </a:bodyPr>
          <a:lstStyle/>
          <a:p>
            <a:pPr algn="ctr">
              <a:lnSpc>
                <a:spcPts val="2631"/>
              </a:lnSpc>
            </a:pPr>
            <a:r>
              <a:rPr lang="en-US" b="true" sz="2024" spc="40">
                <a:solidFill>
                  <a:srgbClr val="FFFFFF"/>
                </a:solidFill>
                <a:latin typeface="Montserrat Ultra-Bold"/>
                <a:ea typeface="Montserrat Ultra-Bold"/>
                <a:cs typeface="Montserrat Ultra-Bold"/>
                <a:sym typeface="Montserrat Ultra-Bold"/>
              </a:rPr>
              <a:t>Siti Aisah </a:t>
            </a:r>
            <a:r>
              <a:rPr lang="en-US" sz="2024" spc="40">
                <a:solidFill>
                  <a:srgbClr val="FFFFFF"/>
                </a:solidFill>
                <a:latin typeface="Montserrat"/>
                <a:ea typeface="Montserrat"/>
                <a:cs typeface="Montserrat"/>
                <a:sym typeface="Montserrat"/>
              </a:rPr>
              <a:t>4337855201220018</a:t>
            </a:r>
          </a:p>
          <a:p>
            <a:pPr algn="ctr">
              <a:lnSpc>
                <a:spcPts val="2631"/>
              </a:lnSpc>
            </a:pPr>
          </a:p>
        </p:txBody>
      </p:sp>
      <p:sp>
        <p:nvSpPr>
          <p:cNvPr name="TextBox 40" id="40"/>
          <p:cNvSpPr txBox="true"/>
          <p:nvPr/>
        </p:nvSpPr>
        <p:spPr>
          <a:xfrm rot="0">
            <a:off x="8946432" y="4136554"/>
            <a:ext cx="3330280" cy="656588"/>
          </a:xfrm>
          <a:prstGeom prst="rect">
            <a:avLst/>
          </a:prstGeom>
        </p:spPr>
        <p:txBody>
          <a:bodyPr anchor="t" rtlCol="false" tIns="0" lIns="0" bIns="0" rIns="0">
            <a:spAutoFit/>
          </a:bodyPr>
          <a:lstStyle/>
          <a:p>
            <a:pPr algn="ctr">
              <a:lnSpc>
                <a:spcPts val="2631"/>
              </a:lnSpc>
            </a:pPr>
            <a:r>
              <a:rPr lang="en-US" b="true" sz="2024" spc="40">
                <a:solidFill>
                  <a:srgbClr val="FFFFFF"/>
                </a:solidFill>
                <a:latin typeface="Montserrat Ultra-Bold"/>
                <a:ea typeface="Montserrat Ultra-Bold"/>
                <a:cs typeface="Montserrat Ultra-Bold"/>
                <a:sym typeface="Montserrat Ultra-Bold"/>
              </a:rPr>
              <a:t>Heri Ahmad</a:t>
            </a:r>
          </a:p>
          <a:p>
            <a:pPr algn="ctr">
              <a:lnSpc>
                <a:spcPts val="2631"/>
              </a:lnSpc>
            </a:pPr>
            <a:r>
              <a:rPr lang="en-US" sz="2024" spc="40">
                <a:solidFill>
                  <a:srgbClr val="FFFFFF"/>
                </a:solidFill>
                <a:latin typeface="Montserrat"/>
                <a:ea typeface="Montserrat"/>
                <a:cs typeface="Montserrat"/>
                <a:sym typeface="Montserrat"/>
              </a:rPr>
              <a:t>4337855201220032</a:t>
            </a:r>
          </a:p>
        </p:txBody>
      </p:sp>
      <p:sp>
        <p:nvSpPr>
          <p:cNvPr name="TextBox 41" id="41"/>
          <p:cNvSpPr txBox="true"/>
          <p:nvPr/>
        </p:nvSpPr>
        <p:spPr>
          <a:xfrm rot="0">
            <a:off x="6612392" y="8692571"/>
            <a:ext cx="5063217" cy="778580"/>
          </a:xfrm>
          <a:prstGeom prst="rect">
            <a:avLst/>
          </a:prstGeom>
        </p:spPr>
        <p:txBody>
          <a:bodyPr anchor="t" rtlCol="false" tIns="0" lIns="0" bIns="0" rIns="0">
            <a:spAutoFit/>
          </a:bodyPr>
          <a:lstStyle/>
          <a:p>
            <a:pPr algn="l">
              <a:lnSpc>
                <a:spcPts val="5761"/>
              </a:lnSpc>
            </a:pPr>
            <a:r>
              <a:rPr lang="en-US" b="true" sz="5879" i="true" spc="-346">
                <a:solidFill>
                  <a:srgbClr val="263F6B"/>
                </a:solidFill>
                <a:latin typeface="Montserrat Ultra-Bold Italics"/>
                <a:ea typeface="Montserrat Ultra-Bold Italics"/>
                <a:cs typeface="Montserrat Ultra-Bold Italics"/>
                <a:sym typeface="Montserrat Ultra-Bold Italics"/>
              </a:rPr>
              <a:t>KELOMPOK 5</a:t>
            </a:r>
          </a:p>
        </p:txBody>
      </p:sp>
      <p:sp>
        <p:nvSpPr>
          <p:cNvPr name="TextBox 42" id="42"/>
          <p:cNvSpPr txBox="true"/>
          <p:nvPr/>
        </p:nvSpPr>
        <p:spPr>
          <a:xfrm rot="0">
            <a:off x="11525637" y="6881382"/>
            <a:ext cx="3330280" cy="830368"/>
          </a:xfrm>
          <a:prstGeom prst="rect">
            <a:avLst/>
          </a:prstGeom>
        </p:spPr>
        <p:txBody>
          <a:bodyPr anchor="t" rtlCol="false" tIns="0" lIns="0" bIns="0" rIns="0">
            <a:spAutoFit/>
          </a:bodyPr>
          <a:lstStyle/>
          <a:p>
            <a:pPr algn="ctr">
              <a:lnSpc>
                <a:spcPts val="2210"/>
              </a:lnSpc>
            </a:pPr>
            <a:r>
              <a:rPr lang="en-US" b="true" sz="1700" spc="34">
                <a:solidFill>
                  <a:srgbClr val="FFFFFF"/>
                </a:solidFill>
                <a:latin typeface="Montserrat Ultra-Bold"/>
                <a:ea typeface="Montserrat Ultra-Bold"/>
                <a:cs typeface="Montserrat Ultra-Bold"/>
                <a:sym typeface="Montserrat Ultra-Bold"/>
              </a:rPr>
              <a:t>M. Fikri Hidayatulloh Solehan</a:t>
            </a:r>
          </a:p>
          <a:p>
            <a:pPr algn="ctr">
              <a:lnSpc>
                <a:spcPts val="2210"/>
              </a:lnSpc>
            </a:pPr>
            <a:r>
              <a:rPr lang="en-US" sz="1700" spc="34">
                <a:solidFill>
                  <a:srgbClr val="FFFFFF"/>
                </a:solidFill>
                <a:latin typeface="Montserrat"/>
                <a:ea typeface="Montserrat"/>
                <a:cs typeface="Montserrat"/>
                <a:sym typeface="Montserrat"/>
              </a:rPr>
              <a:t>4337855201220030</a:t>
            </a:r>
          </a:p>
        </p:txBody>
      </p:sp>
      <p:sp>
        <p:nvSpPr>
          <p:cNvPr name="TextBox 43" id="43"/>
          <p:cNvSpPr txBox="true"/>
          <p:nvPr/>
        </p:nvSpPr>
        <p:spPr>
          <a:xfrm rot="0">
            <a:off x="5921447" y="6769692"/>
            <a:ext cx="3330280" cy="656588"/>
          </a:xfrm>
          <a:prstGeom prst="rect">
            <a:avLst/>
          </a:prstGeom>
        </p:spPr>
        <p:txBody>
          <a:bodyPr anchor="t" rtlCol="false" tIns="0" lIns="0" bIns="0" rIns="0">
            <a:spAutoFit/>
          </a:bodyPr>
          <a:lstStyle/>
          <a:p>
            <a:pPr algn="ctr">
              <a:lnSpc>
                <a:spcPts val="2631"/>
              </a:lnSpc>
            </a:pPr>
            <a:r>
              <a:rPr lang="en-US" b="true" sz="2024" spc="40">
                <a:solidFill>
                  <a:srgbClr val="FFFFFF"/>
                </a:solidFill>
                <a:latin typeface="Montserrat Ultra-Bold"/>
                <a:ea typeface="Montserrat Ultra-Bold"/>
                <a:cs typeface="Montserrat Ultra-Bold"/>
                <a:sym typeface="Montserrat Ultra-Bold"/>
              </a:rPr>
              <a:t>Rendi Mah</a:t>
            </a:r>
          </a:p>
          <a:p>
            <a:pPr algn="ctr">
              <a:lnSpc>
                <a:spcPts val="2631"/>
              </a:lnSpc>
            </a:pPr>
            <a:r>
              <a:rPr lang="en-US" sz="2024" spc="40">
                <a:solidFill>
                  <a:srgbClr val="FFFFFF"/>
                </a:solidFill>
                <a:latin typeface="Montserrat"/>
                <a:ea typeface="Montserrat"/>
                <a:cs typeface="Montserrat"/>
                <a:sym typeface="Montserrat"/>
              </a:rPr>
              <a:t>4337855201220025</a:t>
            </a:r>
          </a:p>
        </p:txBody>
      </p:sp>
      <p:sp>
        <p:nvSpPr>
          <p:cNvPr name="TextBox 44" id="44"/>
          <p:cNvSpPr txBox="true"/>
          <p:nvPr/>
        </p:nvSpPr>
        <p:spPr>
          <a:xfrm rot="0">
            <a:off x="14817155" y="3919030"/>
            <a:ext cx="3081282" cy="915748"/>
          </a:xfrm>
          <a:prstGeom prst="rect">
            <a:avLst/>
          </a:prstGeom>
        </p:spPr>
        <p:txBody>
          <a:bodyPr anchor="t" rtlCol="false" tIns="0" lIns="0" bIns="0" rIns="0">
            <a:spAutoFit/>
          </a:bodyPr>
          <a:lstStyle/>
          <a:p>
            <a:pPr algn="ctr">
              <a:lnSpc>
                <a:spcPts val="2434"/>
              </a:lnSpc>
            </a:pPr>
            <a:r>
              <a:rPr lang="en-US" b="true" sz="1872" spc="37">
                <a:solidFill>
                  <a:srgbClr val="FFFFFF"/>
                </a:solidFill>
                <a:latin typeface="Montserrat Bold"/>
                <a:ea typeface="Montserrat Bold"/>
                <a:cs typeface="Montserrat Bold"/>
                <a:sym typeface="Montserrat Bold"/>
              </a:rPr>
              <a:t>Rabbi Nurahmad Awalludin</a:t>
            </a:r>
          </a:p>
          <a:p>
            <a:pPr algn="ctr">
              <a:lnSpc>
                <a:spcPts val="2434"/>
              </a:lnSpc>
            </a:pPr>
            <a:r>
              <a:rPr lang="en-US" sz="1872" spc="37">
                <a:solidFill>
                  <a:srgbClr val="FFFFFF"/>
                </a:solidFill>
                <a:latin typeface="Montserrat"/>
                <a:ea typeface="Montserrat"/>
                <a:cs typeface="Montserrat"/>
                <a:sym typeface="Montserrat"/>
              </a:rPr>
              <a:t>4337855201220048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0">
            <a:off x="1028700" y="0"/>
            <a:ext cx="17259300" cy="10287000"/>
          </a:xfrm>
          <a:prstGeom prst="rect">
            <a:avLst/>
          </a:prstGeom>
          <a:solidFill>
            <a:srgbClr val="213559"/>
          </a:solidFill>
        </p:spPr>
      </p:sp>
      <p:grpSp>
        <p:nvGrpSpPr>
          <p:cNvPr name="Group 4" id="4"/>
          <p:cNvGrpSpPr/>
          <p:nvPr/>
        </p:nvGrpSpPr>
        <p:grpSpPr>
          <a:xfrm rot="0">
            <a:off x="-359147" y="0"/>
            <a:ext cx="8743046" cy="10287000"/>
            <a:chOff x="0" y="0"/>
            <a:chExt cx="11657395" cy="13716000"/>
          </a:xfrm>
        </p:grpSpPr>
        <p:pic>
          <p:nvPicPr>
            <p:cNvPr name="Picture 5" id="5"/>
            <p:cNvPicPr>
              <a:picLocks noChangeAspect="true"/>
            </p:cNvPicPr>
            <p:nvPr/>
          </p:nvPicPr>
          <p:blipFill>
            <a:blip r:embed="rId2"/>
            <a:srcRect l="21634" t="0" r="21634" b="0"/>
            <a:stretch>
              <a:fillRect/>
            </a:stretch>
          </p:blipFill>
          <p:spPr>
            <a:xfrm flipH="false" flipV="false">
              <a:off x="0" y="0"/>
              <a:ext cx="11657395" cy="13716000"/>
            </a:xfrm>
            <a:prstGeom prst="rect">
              <a:avLst/>
            </a:prstGeom>
          </p:spPr>
        </p:pic>
      </p:grpSp>
      <p:sp>
        <p:nvSpPr>
          <p:cNvPr name="TextBox 6" id="6"/>
          <p:cNvSpPr txBox="true"/>
          <p:nvPr/>
        </p:nvSpPr>
        <p:spPr>
          <a:xfrm rot="0">
            <a:off x="8746854" y="3060700"/>
            <a:ext cx="9073675" cy="4794250"/>
          </a:xfrm>
          <a:prstGeom prst="rect">
            <a:avLst/>
          </a:prstGeom>
        </p:spPr>
        <p:txBody>
          <a:bodyPr anchor="t" rtlCol="false" tIns="0" lIns="0" bIns="0" rIns="0">
            <a:spAutoFit/>
          </a:bodyPr>
          <a:lstStyle/>
          <a:p>
            <a:pPr algn="just">
              <a:lnSpc>
                <a:spcPts val="3499"/>
              </a:lnSpc>
            </a:pPr>
            <a:r>
              <a:rPr lang="en-US" sz="2499" spc="49">
                <a:solidFill>
                  <a:srgbClr val="FFFFFF"/>
                </a:solidFill>
                <a:latin typeface="Montserrat"/>
                <a:ea typeface="Montserrat"/>
                <a:cs typeface="Montserrat"/>
                <a:sym typeface="Montserrat"/>
              </a:rPr>
              <a:t>Restoran makanan cepat saji saat ini berkembang pesat dan menghadapi tantangan besar dalam operasional, terutama pada aspek pelayanan yang cepat dan efisien. Salah satu restoran cepat saji mengalami masalah terkait pengelolaan pesanan yang lambat, kurang optimalnya pengelolaan bahan baku, dan sulitnya memantau kinerja karyawan serta penjualan secara real-time. Untuk meningkatkan efisiensi dan daya saing,  memerlukan sistem pengelolaan restoran yang terintegrasi dan berbasis teknologi.</a:t>
            </a:r>
          </a:p>
        </p:txBody>
      </p:sp>
      <p:sp>
        <p:nvSpPr>
          <p:cNvPr name="Freeform 7" id="7"/>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746854" y="986771"/>
            <a:ext cx="4627078" cy="1551376"/>
          </a:xfrm>
          <a:prstGeom prst="rect">
            <a:avLst/>
          </a:prstGeom>
        </p:spPr>
        <p:txBody>
          <a:bodyPr anchor="t" rtlCol="false" tIns="0" lIns="0" bIns="0" rIns="0">
            <a:spAutoFit/>
          </a:bodyPr>
          <a:lstStyle/>
          <a:p>
            <a:pPr algn="just">
              <a:lnSpc>
                <a:spcPts val="5958"/>
              </a:lnSpc>
            </a:pPr>
            <a:r>
              <a:rPr lang="en-US" b="true" sz="6080" i="true" spc="-358">
                <a:solidFill>
                  <a:srgbClr val="FFFFFF"/>
                </a:solidFill>
                <a:latin typeface="Montserrat Ultra-Bold Italics"/>
                <a:ea typeface="Montserrat Ultra-Bold Italics"/>
                <a:cs typeface="Montserrat Ultra-Bold Italics"/>
                <a:sym typeface="Montserrat Ultra-Bold Italics"/>
              </a:rPr>
              <a:t>LATAR BELAKANG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1340212"/>
            <a:ext cx="17259300" cy="8946788"/>
          </a:xfrm>
          <a:prstGeom prst="rect">
            <a:avLst/>
          </a:prstGeom>
          <a:solidFill>
            <a:srgbClr val="213559"/>
          </a:solidFill>
        </p:spPr>
      </p:sp>
      <p:grpSp>
        <p:nvGrpSpPr>
          <p:cNvPr name="Group 5" id="5"/>
          <p:cNvGrpSpPr>
            <a:grpSpLocks noChangeAspect="true"/>
          </p:cNvGrpSpPr>
          <p:nvPr/>
        </p:nvGrpSpPr>
        <p:grpSpPr>
          <a:xfrm rot="0">
            <a:off x="9639230" y="-203728"/>
            <a:ext cx="8944351" cy="10694456"/>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4403" t="0" r="-58188" b="0"/>
              </a:stretch>
            </a:blipFill>
          </p:spPr>
        </p:sp>
      </p:grpSp>
      <p:sp>
        <p:nvSpPr>
          <p:cNvPr name="Freeform 7" id="7"/>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81164" y="488860"/>
            <a:ext cx="10499673" cy="521335"/>
          </a:xfrm>
          <a:prstGeom prst="rect">
            <a:avLst/>
          </a:prstGeom>
        </p:spPr>
        <p:txBody>
          <a:bodyPr anchor="t" rtlCol="false" tIns="0" lIns="0" bIns="0" rIns="0">
            <a:spAutoFit/>
          </a:bodyPr>
          <a:lstStyle/>
          <a:p>
            <a:pPr algn="l">
              <a:lnSpc>
                <a:spcPts val="3919"/>
              </a:lnSpc>
            </a:pPr>
            <a:r>
              <a:rPr lang="en-US" b="true" sz="3999" i="true" spc="-235">
                <a:solidFill>
                  <a:srgbClr val="263F6B"/>
                </a:solidFill>
                <a:latin typeface="Montserrat Ultra-Bold Italics"/>
                <a:ea typeface="Montserrat Ultra-Bold Italics"/>
                <a:cs typeface="Montserrat Ultra-Bold Italics"/>
                <a:sym typeface="Montserrat Ultra-Bold Italics"/>
              </a:rPr>
              <a:t>MASALAH YANG DIHADAPI:</a:t>
            </a:r>
          </a:p>
        </p:txBody>
      </p:sp>
      <p:sp>
        <p:nvSpPr>
          <p:cNvPr name="TextBox 9" id="9"/>
          <p:cNvSpPr txBox="true"/>
          <p:nvPr/>
        </p:nvSpPr>
        <p:spPr>
          <a:xfrm rot="0">
            <a:off x="185353" y="2393202"/>
            <a:ext cx="10197643" cy="6503631"/>
          </a:xfrm>
          <a:prstGeom prst="rect">
            <a:avLst/>
          </a:prstGeom>
        </p:spPr>
        <p:txBody>
          <a:bodyPr anchor="t" rtlCol="false" tIns="0" lIns="0" bIns="0" rIns="0">
            <a:spAutoFit/>
          </a:bodyPr>
          <a:lstStyle/>
          <a:p>
            <a:pPr algn="l">
              <a:lnSpc>
                <a:spcPts val="7456"/>
              </a:lnSpc>
            </a:pPr>
          </a:p>
          <a:p>
            <a:pPr algn="l" marL="715446" indent="-357723" lvl="1">
              <a:lnSpc>
                <a:spcPts val="7456"/>
              </a:lnSpc>
              <a:buFont typeface="Arial"/>
              <a:buChar char="•"/>
            </a:pPr>
            <a:r>
              <a:rPr lang="en-US" b="true" sz="3313" spc="66">
                <a:solidFill>
                  <a:srgbClr val="FFFFFF"/>
                </a:solidFill>
                <a:latin typeface="Montserrat Bold"/>
                <a:ea typeface="Montserrat Bold"/>
                <a:cs typeface="Montserrat Bold"/>
                <a:sym typeface="Montserrat Bold"/>
              </a:rPr>
              <a:t>Manajemen Pesanan yang Kurang Efektif</a:t>
            </a:r>
          </a:p>
          <a:p>
            <a:pPr algn="l" marL="715446" indent="-357723" lvl="1">
              <a:lnSpc>
                <a:spcPts val="7456"/>
              </a:lnSpc>
              <a:buFont typeface="Arial"/>
              <a:buChar char="•"/>
            </a:pPr>
            <a:r>
              <a:rPr lang="en-US" b="true" sz="3313" spc="66">
                <a:solidFill>
                  <a:srgbClr val="FFFFFF"/>
                </a:solidFill>
                <a:latin typeface="Montserrat Bold"/>
                <a:ea typeface="Montserrat Bold"/>
                <a:cs typeface="Montserrat Bold"/>
                <a:sym typeface="Montserrat Bold"/>
              </a:rPr>
              <a:t>Pengelolaan Bahan Baku Tidak Optimal</a:t>
            </a:r>
          </a:p>
          <a:p>
            <a:pPr algn="l" marL="715446" indent="-357723" lvl="1">
              <a:lnSpc>
                <a:spcPts val="7456"/>
              </a:lnSpc>
              <a:buFont typeface="Arial"/>
              <a:buChar char="•"/>
            </a:pPr>
            <a:r>
              <a:rPr lang="en-US" b="true" sz="3313" spc="66">
                <a:solidFill>
                  <a:srgbClr val="FFFFFF"/>
                </a:solidFill>
                <a:latin typeface="Montserrat Bold"/>
                <a:ea typeface="Montserrat Bold"/>
                <a:cs typeface="Montserrat Bold"/>
                <a:sym typeface="Montserrat Bold"/>
              </a:rPr>
              <a:t>Kurangnya Pengelolaan Kinerja Karyawan </a:t>
            </a:r>
          </a:p>
          <a:p>
            <a:pPr algn="l" marL="715446" indent="-357723" lvl="1">
              <a:lnSpc>
                <a:spcPts val="7456"/>
              </a:lnSpc>
              <a:buFont typeface="Arial"/>
              <a:buChar char="•"/>
            </a:pPr>
            <a:r>
              <a:rPr lang="en-US" b="true" sz="3313" spc="66">
                <a:solidFill>
                  <a:srgbClr val="FFFFFF"/>
                </a:solidFill>
                <a:latin typeface="Montserrat Bold"/>
                <a:ea typeface="Montserrat Bold"/>
                <a:cs typeface="Montserrat Bold"/>
                <a:sym typeface="Montserrat Bold"/>
              </a:rPr>
              <a:t>Sistem Laporan Penjualan Manual</a:t>
            </a:r>
          </a:p>
          <a:p>
            <a:pPr algn="l">
              <a:lnSpc>
                <a:spcPts val="7456"/>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2575203" y="5683397"/>
            <a:ext cx="25783492" cy="9586163"/>
          </a:xfrm>
          <a:prstGeom prst="rect">
            <a:avLst/>
          </a:prstGeom>
          <a:solidFill>
            <a:srgbClr val="545454">
              <a:alpha val="4706"/>
            </a:srgbClr>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2378696" y="4572118"/>
            <a:ext cx="4626722" cy="1810294"/>
            <a:chOff x="0" y="0"/>
            <a:chExt cx="1687841" cy="660400"/>
          </a:xfrm>
        </p:grpSpPr>
        <p:sp>
          <p:nvSpPr>
            <p:cNvPr name="Freeform 5" id="5"/>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grpSp>
        <p:nvGrpSpPr>
          <p:cNvPr name="Group 6" id="6"/>
          <p:cNvGrpSpPr/>
          <p:nvPr/>
        </p:nvGrpSpPr>
        <p:grpSpPr>
          <a:xfrm rot="0">
            <a:off x="-2512615"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8" id="8"/>
          <p:cNvGrpSpPr/>
          <p:nvPr/>
        </p:nvGrpSpPr>
        <p:grpSpPr>
          <a:xfrm rot="0">
            <a:off x="12547151" y="1681677"/>
            <a:ext cx="8253464" cy="1309890"/>
            <a:chOff x="0" y="0"/>
            <a:chExt cx="4161103" cy="660400"/>
          </a:xfrm>
        </p:grpSpPr>
        <p:sp>
          <p:nvSpPr>
            <p:cNvPr name="Freeform 9" id="9"/>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0" id="10"/>
          <p:cNvGrpSpPr/>
          <p:nvPr/>
        </p:nvGrpSpPr>
        <p:grpSpPr>
          <a:xfrm rot="0">
            <a:off x="2314174" y="7448006"/>
            <a:ext cx="4626722" cy="1810294"/>
            <a:chOff x="0" y="0"/>
            <a:chExt cx="1687841" cy="660400"/>
          </a:xfrm>
        </p:grpSpPr>
        <p:sp>
          <p:nvSpPr>
            <p:cNvPr name="Freeform 11" id="11"/>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grpSp>
        <p:nvGrpSpPr>
          <p:cNvPr name="Group 12" id="12"/>
          <p:cNvGrpSpPr/>
          <p:nvPr/>
        </p:nvGrpSpPr>
        <p:grpSpPr>
          <a:xfrm rot="0">
            <a:off x="10662523" y="7387530"/>
            <a:ext cx="4626722" cy="1810294"/>
            <a:chOff x="0" y="0"/>
            <a:chExt cx="1687841" cy="660400"/>
          </a:xfrm>
        </p:grpSpPr>
        <p:sp>
          <p:nvSpPr>
            <p:cNvPr name="Freeform 13" id="13"/>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sp>
        <p:nvSpPr>
          <p:cNvPr name="TextBox 14" id="14"/>
          <p:cNvSpPr txBox="true"/>
          <p:nvPr/>
        </p:nvSpPr>
        <p:spPr>
          <a:xfrm rot="0">
            <a:off x="6176317" y="1373836"/>
            <a:ext cx="5935366"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TUJUAN ANALISIS</a:t>
            </a:r>
          </a:p>
        </p:txBody>
      </p:sp>
      <p:sp>
        <p:nvSpPr>
          <p:cNvPr name="TextBox 15" id="15"/>
          <p:cNvSpPr txBox="true"/>
          <p:nvPr/>
        </p:nvSpPr>
        <p:spPr>
          <a:xfrm rot="0">
            <a:off x="2779564" y="5032765"/>
            <a:ext cx="3824986" cy="85090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Peningkatan kecepatan layanan</a:t>
            </a:r>
          </a:p>
        </p:txBody>
      </p:sp>
      <p:sp>
        <p:nvSpPr>
          <p:cNvPr name="TextBox 16" id="16"/>
          <p:cNvSpPr txBox="true"/>
          <p:nvPr/>
        </p:nvSpPr>
        <p:spPr>
          <a:xfrm rot="0">
            <a:off x="2716592" y="7689578"/>
            <a:ext cx="3821886"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Optimalisasi pengelolaan bahan baku</a:t>
            </a:r>
          </a:p>
        </p:txBody>
      </p:sp>
      <p:sp>
        <p:nvSpPr>
          <p:cNvPr name="TextBox 17" id="17"/>
          <p:cNvSpPr txBox="true"/>
          <p:nvPr/>
        </p:nvSpPr>
        <p:spPr>
          <a:xfrm rot="0">
            <a:off x="11071514" y="7629102"/>
            <a:ext cx="3808741"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Pemantauan kinerja karyawan yang lebih baik</a:t>
            </a:r>
          </a:p>
        </p:txBody>
      </p:sp>
      <p:grpSp>
        <p:nvGrpSpPr>
          <p:cNvPr name="Group 18" id="18"/>
          <p:cNvGrpSpPr/>
          <p:nvPr/>
        </p:nvGrpSpPr>
        <p:grpSpPr>
          <a:xfrm rot="0">
            <a:off x="10578495" y="4377976"/>
            <a:ext cx="4626722" cy="1810294"/>
            <a:chOff x="0" y="0"/>
            <a:chExt cx="1687841" cy="660400"/>
          </a:xfrm>
        </p:grpSpPr>
        <p:sp>
          <p:nvSpPr>
            <p:cNvPr name="Freeform 19" id="19"/>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sp>
        <p:nvSpPr>
          <p:cNvPr name="TextBox 20" id="20"/>
          <p:cNvSpPr txBox="true"/>
          <p:nvPr/>
        </p:nvSpPr>
        <p:spPr>
          <a:xfrm rot="0">
            <a:off x="10736916" y="4619547"/>
            <a:ext cx="4309882"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Laporan penjualan real-time untuk pengambilan keputusan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691191" y="4385844"/>
            <a:ext cx="25783492" cy="9586163"/>
          </a:xfrm>
          <a:prstGeom prst="rect">
            <a:avLst/>
          </a:prstGeom>
          <a:solidFill>
            <a:srgbClr val="545454">
              <a:alpha val="4706"/>
            </a:srgbClr>
          </a:solidFill>
        </p:spPr>
      </p:sp>
      <p:sp>
        <p:nvSpPr>
          <p:cNvPr name="AutoShape 3" id="3"/>
          <p:cNvSpPr/>
          <p:nvPr/>
        </p:nvSpPr>
        <p:spPr>
          <a:xfrm rot="10087">
            <a:off x="1028665" y="6130773"/>
            <a:ext cx="16230670" cy="0"/>
          </a:xfrm>
          <a:prstGeom prst="line">
            <a:avLst/>
          </a:prstGeom>
          <a:ln cap="rnd" w="95250">
            <a:solidFill>
              <a:srgbClr val="000000"/>
            </a:solidFill>
            <a:prstDash val="solid"/>
            <a:headEnd type="none" len="sm" w="sm"/>
            <a:tailEnd type="none" len="sm" w="sm"/>
          </a:ln>
        </p:spPr>
      </p:sp>
      <p:grpSp>
        <p:nvGrpSpPr>
          <p:cNvPr name="Group 4" id="4"/>
          <p:cNvGrpSpPr/>
          <p:nvPr/>
        </p:nvGrpSpPr>
        <p:grpSpPr>
          <a:xfrm rot="0">
            <a:off x="2726348" y="5922707"/>
            <a:ext cx="511382" cy="51138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6" id="6"/>
          <p:cNvGrpSpPr/>
          <p:nvPr/>
        </p:nvGrpSpPr>
        <p:grpSpPr>
          <a:xfrm rot="0">
            <a:off x="925484" y="6809379"/>
            <a:ext cx="4113110" cy="3256834"/>
            <a:chOff x="0" y="0"/>
            <a:chExt cx="1500474" cy="1188102"/>
          </a:xfrm>
        </p:grpSpPr>
        <p:sp>
          <p:nvSpPr>
            <p:cNvPr name="Freeform 7" id="7"/>
            <p:cNvSpPr/>
            <p:nvPr/>
          </p:nvSpPr>
          <p:spPr>
            <a:xfrm flipH="false" flipV="false" rot="0">
              <a:off x="0" y="0"/>
              <a:ext cx="1500474" cy="1188102"/>
            </a:xfrm>
            <a:custGeom>
              <a:avLst/>
              <a:gdLst/>
              <a:ahLst/>
              <a:cxnLst/>
              <a:rect r="r" b="b" t="t" l="l"/>
              <a:pathLst>
                <a:path h="1188102" w="1500474">
                  <a:moveTo>
                    <a:pt x="1376013" y="1188102"/>
                  </a:moveTo>
                  <a:lnTo>
                    <a:pt x="124460" y="1188102"/>
                  </a:lnTo>
                  <a:cubicBezTo>
                    <a:pt x="55880" y="1188102"/>
                    <a:pt x="0" y="1132222"/>
                    <a:pt x="0" y="1063642"/>
                  </a:cubicBezTo>
                  <a:lnTo>
                    <a:pt x="0" y="124460"/>
                  </a:lnTo>
                  <a:cubicBezTo>
                    <a:pt x="0" y="55880"/>
                    <a:pt x="55880" y="0"/>
                    <a:pt x="124460" y="0"/>
                  </a:cubicBezTo>
                  <a:lnTo>
                    <a:pt x="1376014" y="0"/>
                  </a:lnTo>
                  <a:cubicBezTo>
                    <a:pt x="1444594" y="0"/>
                    <a:pt x="1500474" y="55880"/>
                    <a:pt x="1500474" y="124460"/>
                  </a:cubicBezTo>
                  <a:lnTo>
                    <a:pt x="1500474" y="1063642"/>
                  </a:lnTo>
                  <a:cubicBezTo>
                    <a:pt x="1500474" y="1132222"/>
                    <a:pt x="1444594" y="1188102"/>
                    <a:pt x="1376014" y="1188102"/>
                  </a:cubicBezTo>
                  <a:close/>
                </a:path>
              </a:pathLst>
            </a:custGeom>
            <a:solidFill>
              <a:srgbClr val="263F6B"/>
            </a:solidFill>
          </p:spPr>
        </p:sp>
      </p:grpSp>
      <p:grpSp>
        <p:nvGrpSpPr>
          <p:cNvPr name="Group 8" id="8"/>
          <p:cNvGrpSpPr/>
          <p:nvPr/>
        </p:nvGrpSpPr>
        <p:grpSpPr>
          <a:xfrm rot="0">
            <a:off x="4006465" y="2315225"/>
            <a:ext cx="4113110" cy="3290752"/>
            <a:chOff x="0" y="0"/>
            <a:chExt cx="1500474" cy="1200475"/>
          </a:xfrm>
        </p:grpSpPr>
        <p:sp>
          <p:nvSpPr>
            <p:cNvPr name="Freeform 9" id="9"/>
            <p:cNvSpPr/>
            <p:nvPr/>
          </p:nvSpPr>
          <p:spPr>
            <a:xfrm flipH="false" flipV="false" rot="0">
              <a:off x="0" y="0"/>
              <a:ext cx="1500474" cy="1200475"/>
            </a:xfrm>
            <a:custGeom>
              <a:avLst/>
              <a:gdLst/>
              <a:ahLst/>
              <a:cxnLst/>
              <a:rect r="r" b="b" t="t" l="l"/>
              <a:pathLst>
                <a:path h="1200475" w="1500474">
                  <a:moveTo>
                    <a:pt x="1376013" y="1200475"/>
                  </a:moveTo>
                  <a:lnTo>
                    <a:pt x="124460" y="1200475"/>
                  </a:lnTo>
                  <a:cubicBezTo>
                    <a:pt x="55880" y="1200475"/>
                    <a:pt x="0" y="1144595"/>
                    <a:pt x="0" y="1076015"/>
                  </a:cubicBezTo>
                  <a:lnTo>
                    <a:pt x="0" y="124460"/>
                  </a:lnTo>
                  <a:cubicBezTo>
                    <a:pt x="0" y="55880"/>
                    <a:pt x="55880" y="0"/>
                    <a:pt x="124460" y="0"/>
                  </a:cubicBezTo>
                  <a:lnTo>
                    <a:pt x="1376014" y="0"/>
                  </a:lnTo>
                  <a:cubicBezTo>
                    <a:pt x="1444594" y="0"/>
                    <a:pt x="1500474" y="55880"/>
                    <a:pt x="1500474" y="124460"/>
                  </a:cubicBezTo>
                  <a:lnTo>
                    <a:pt x="1500474" y="1076015"/>
                  </a:lnTo>
                  <a:cubicBezTo>
                    <a:pt x="1500474" y="1144595"/>
                    <a:pt x="1444594" y="1200475"/>
                    <a:pt x="1376014" y="1200475"/>
                  </a:cubicBezTo>
                  <a:close/>
                </a:path>
              </a:pathLst>
            </a:custGeom>
            <a:solidFill>
              <a:srgbClr val="263F6B"/>
            </a:solidFill>
          </p:spPr>
        </p:sp>
      </p:grpSp>
      <p:grpSp>
        <p:nvGrpSpPr>
          <p:cNvPr name="Group 10" id="10"/>
          <p:cNvGrpSpPr/>
          <p:nvPr/>
        </p:nvGrpSpPr>
        <p:grpSpPr>
          <a:xfrm rot="0">
            <a:off x="5807329" y="5922707"/>
            <a:ext cx="511382" cy="51138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2" id="12"/>
          <p:cNvGrpSpPr/>
          <p:nvPr/>
        </p:nvGrpSpPr>
        <p:grpSpPr>
          <a:xfrm rot="0">
            <a:off x="11969290" y="5922707"/>
            <a:ext cx="511382" cy="51138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4" id="14"/>
          <p:cNvGrpSpPr/>
          <p:nvPr/>
        </p:nvGrpSpPr>
        <p:grpSpPr>
          <a:xfrm rot="0">
            <a:off x="8888309" y="5922707"/>
            <a:ext cx="511382" cy="51138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6" id="16"/>
          <p:cNvGrpSpPr/>
          <p:nvPr/>
        </p:nvGrpSpPr>
        <p:grpSpPr>
          <a:xfrm rot="0">
            <a:off x="7087445" y="6809379"/>
            <a:ext cx="4113110" cy="3256834"/>
            <a:chOff x="0" y="0"/>
            <a:chExt cx="1500474" cy="1188102"/>
          </a:xfrm>
        </p:grpSpPr>
        <p:sp>
          <p:nvSpPr>
            <p:cNvPr name="Freeform 17" id="17"/>
            <p:cNvSpPr/>
            <p:nvPr/>
          </p:nvSpPr>
          <p:spPr>
            <a:xfrm flipH="false" flipV="false" rot="0">
              <a:off x="0" y="0"/>
              <a:ext cx="1500474" cy="1188102"/>
            </a:xfrm>
            <a:custGeom>
              <a:avLst/>
              <a:gdLst/>
              <a:ahLst/>
              <a:cxnLst/>
              <a:rect r="r" b="b" t="t" l="l"/>
              <a:pathLst>
                <a:path h="1188102" w="1500474">
                  <a:moveTo>
                    <a:pt x="1376013" y="1188102"/>
                  </a:moveTo>
                  <a:lnTo>
                    <a:pt x="124460" y="1188102"/>
                  </a:lnTo>
                  <a:cubicBezTo>
                    <a:pt x="55880" y="1188102"/>
                    <a:pt x="0" y="1132222"/>
                    <a:pt x="0" y="1063642"/>
                  </a:cubicBezTo>
                  <a:lnTo>
                    <a:pt x="0" y="124460"/>
                  </a:lnTo>
                  <a:cubicBezTo>
                    <a:pt x="0" y="55880"/>
                    <a:pt x="55880" y="0"/>
                    <a:pt x="124460" y="0"/>
                  </a:cubicBezTo>
                  <a:lnTo>
                    <a:pt x="1376014" y="0"/>
                  </a:lnTo>
                  <a:cubicBezTo>
                    <a:pt x="1444594" y="0"/>
                    <a:pt x="1500474" y="55880"/>
                    <a:pt x="1500474" y="124460"/>
                  </a:cubicBezTo>
                  <a:lnTo>
                    <a:pt x="1500474" y="1063642"/>
                  </a:lnTo>
                  <a:cubicBezTo>
                    <a:pt x="1500474" y="1132222"/>
                    <a:pt x="1444594" y="1188102"/>
                    <a:pt x="1376014" y="1188102"/>
                  </a:cubicBezTo>
                  <a:close/>
                </a:path>
              </a:pathLst>
            </a:custGeom>
            <a:solidFill>
              <a:srgbClr val="263F6B"/>
            </a:solidFill>
          </p:spPr>
        </p:sp>
      </p:grpSp>
      <p:grpSp>
        <p:nvGrpSpPr>
          <p:cNvPr name="Group 18" id="18"/>
          <p:cNvGrpSpPr/>
          <p:nvPr/>
        </p:nvGrpSpPr>
        <p:grpSpPr>
          <a:xfrm rot="0">
            <a:off x="15050270" y="5922707"/>
            <a:ext cx="511382" cy="511382"/>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0" id="20"/>
          <p:cNvGrpSpPr/>
          <p:nvPr/>
        </p:nvGrpSpPr>
        <p:grpSpPr>
          <a:xfrm rot="0">
            <a:off x="13249406" y="6809379"/>
            <a:ext cx="4113110" cy="3256834"/>
            <a:chOff x="0" y="0"/>
            <a:chExt cx="1500474" cy="1188102"/>
          </a:xfrm>
        </p:grpSpPr>
        <p:sp>
          <p:nvSpPr>
            <p:cNvPr name="Freeform 21" id="21"/>
            <p:cNvSpPr/>
            <p:nvPr/>
          </p:nvSpPr>
          <p:spPr>
            <a:xfrm flipH="false" flipV="false" rot="0">
              <a:off x="0" y="0"/>
              <a:ext cx="1500474" cy="1188102"/>
            </a:xfrm>
            <a:custGeom>
              <a:avLst/>
              <a:gdLst/>
              <a:ahLst/>
              <a:cxnLst/>
              <a:rect r="r" b="b" t="t" l="l"/>
              <a:pathLst>
                <a:path h="1188102" w="1500474">
                  <a:moveTo>
                    <a:pt x="1376013" y="1188102"/>
                  </a:moveTo>
                  <a:lnTo>
                    <a:pt x="124460" y="1188102"/>
                  </a:lnTo>
                  <a:cubicBezTo>
                    <a:pt x="55880" y="1188102"/>
                    <a:pt x="0" y="1132222"/>
                    <a:pt x="0" y="1063642"/>
                  </a:cubicBezTo>
                  <a:lnTo>
                    <a:pt x="0" y="124460"/>
                  </a:lnTo>
                  <a:cubicBezTo>
                    <a:pt x="0" y="55880"/>
                    <a:pt x="55880" y="0"/>
                    <a:pt x="124460" y="0"/>
                  </a:cubicBezTo>
                  <a:lnTo>
                    <a:pt x="1376014" y="0"/>
                  </a:lnTo>
                  <a:cubicBezTo>
                    <a:pt x="1444594" y="0"/>
                    <a:pt x="1500474" y="55880"/>
                    <a:pt x="1500474" y="124460"/>
                  </a:cubicBezTo>
                  <a:lnTo>
                    <a:pt x="1500474" y="1063642"/>
                  </a:lnTo>
                  <a:cubicBezTo>
                    <a:pt x="1500474" y="1132222"/>
                    <a:pt x="1444594" y="1188102"/>
                    <a:pt x="1376014" y="1188102"/>
                  </a:cubicBezTo>
                  <a:close/>
                </a:path>
              </a:pathLst>
            </a:custGeom>
            <a:solidFill>
              <a:srgbClr val="263F6B"/>
            </a:solidFill>
          </p:spPr>
        </p:sp>
      </p:grpSp>
      <p:sp>
        <p:nvSpPr>
          <p:cNvPr name="Freeform 22" id="22"/>
          <p:cNvSpPr/>
          <p:nvPr/>
        </p:nvSpPr>
        <p:spPr>
          <a:xfrm flipH="false" flipV="false" rot="0">
            <a:off x="925484" y="2146609"/>
            <a:ext cx="1971199" cy="2007702"/>
          </a:xfrm>
          <a:custGeom>
            <a:avLst/>
            <a:gdLst/>
            <a:ahLst/>
            <a:cxnLst/>
            <a:rect r="r" b="b" t="t" l="l"/>
            <a:pathLst>
              <a:path h="2007702" w="1971199">
                <a:moveTo>
                  <a:pt x="0" y="0"/>
                </a:moveTo>
                <a:lnTo>
                  <a:pt x="1971199" y="0"/>
                </a:lnTo>
                <a:lnTo>
                  <a:pt x="1971199" y="2007703"/>
                </a:lnTo>
                <a:lnTo>
                  <a:pt x="0" y="2007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b="true" sz="4995" i="true" spc="-294">
                <a:solidFill>
                  <a:srgbClr val="263F6B"/>
                </a:solidFill>
                <a:latin typeface="Montserrat Ultra-Bold Italics"/>
                <a:ea typeface="Montserrat Ultra-Bold Italics"/>
                <a:cs typeface="Montserrat Ultra-Bold Italics"/>
                <a:sym typeface="Montserrat Ultra-Bold Italics"/>
              </a:rPr>
              <a:t>SUB-SYSTEM</a:t>
            </a:r>
          </a:p>
        </p:txBody>
      </p:sp>
      <p:sp>
        <p:nvSpPr>
          <p:cNvPr name="TextBox 26" id="26"/>
          <p:cNvSpPr txBox="true"/>
          <p:nvPr/>
        </p:nvSpPr>
        <p:spPr>
          <a:xfrm rot="0">
            <a:off x="1361478" y="7091314"/>
            <a:ext cx="3241123"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Sub-Sistem Manajemen Stok</a:t>
            </a:r>
          </a:p>
        </p:txBody>
      </p:sp>
      <p:sp>
        <p:nvSpPr>
          <p:cNvPr name="TextBox 27" id="27"/>
          <p:cNvSpPr txBox="true"/>
          <p:nvPr/>
        </p:nvSpPr>
        <p:spPr>
          <a:xfrm rot="0">
            <a:off x="3840094" y="2623882"/>
            <a:ext cx="4445851"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Sub-Sistem </a:t>
            </a:r>
          </a:p>
          <a:p>
            <a:pPr algn="ctr">
              <a:lnSpc>
                <a:spcPts val="3250"/>
              </a:lnSpc>
            </a:pPr>
            <a:r>
              <a:rPr lang="en-US" b="true" sz="2500" spc="50">
                <a:solidFill>
                  <a:srgbClr val="FFFFFF"/>
                </a:solidFill>
                <a:latin typeface="Montserrat Ultra-Bold"/>
                <a:ea typeface="Montserrat Ultra-Bold"/>
                <a:cs typeface="Montserrat Ultra-Bold"/>
                <a:sym typeface="Montserrat Ultra-Bold"/>
              </a:rPr>
              <a:t>Pemesanan</a:t>
            </a:r>
          </a:p>
        </p:txBody>
      </p:sp>
      <p:sp>
        <p:nvSpPr>
          <p:cNvPr name="TextBox 28" id="28"/>
          <p:cNvSpPr txBox="true"/>
          <p:nvPr/>
        </p:nvSpPr>
        <p:spPr>
          <a:xfrm rot="0">
            <a:off x="971550" y="8261350"/>
            <a:ext cx="4124886" cy="162560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ea typeface="Montserrat"/>
                <a:cs typeface="Montserrat"/>
                <a:sym typeface="Montserrat"/>
              </a:rPr>
              <a:t>Mengelola bahan baku agar stok selalu cukup untuk memenuhi permintaan.</a:t>
            </a:r>
          </a:p>
        </p:txBody>
      </p:sp>
      <p:sp>
        <p:nvSpPr>
          <p:cNvPr name="TextBox 29" id="29"/>
          <p:cNvSpPr txBox="true"/>
          <p:nvPr/>
        </p:nvSpPr>
        <p:spPr>
          <a:xfrm rot="0">
            <a:off x="4225857" y="3775641"/>
            <a:ext cx="3674326" cy="162560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ea typeface="Montserrat"/>
                <a:cs typeface="Montserrat"/>
                <a:sym typeface="Montserrat"/>
              </a:rPr>
              <a:t>Menangani pemesanan makanan di restoran, aplikasi, atau telepon.</a:t>
            </a:r>
          </a:p>
        </p:txBody>
      </p:sp>
      <p:sp>
        <p:nvSpPr>
          <p:cNvPr name="TextBox 30" id="30"/>
          <p:cNvSpPr txBox="true"/>
          <p:nvPr/>
        </p:nvSpPr>
        <p:spPr>
          <a:xfrm rot="0">
            <a:off x="7523439" y="7100839"/>
            <a:ext cx="3241123"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Sub-Sistem Manajemen Dapur</a:t>
            </a:r>
          </a:p>
        </p:txBody>
      </p:sp>
      <p:sp>
        <p:nvSpPr>
          <p:cNvPr name="TextBox 31" id="31"/>
          <p:cNvSpPr txBox="true"/>
          <p:nvPr/>
        </p:nvSpPr>
        <p:spPr>
          <a:xfrm rot="0">
            <a:off x="7145828" y="8241994"/>
            <a:ext cx="4054185" cy="162560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ea typeface="Montserrat"/>
                <a:cs typeface="Montserrat"/>
                <a:sym typeface="Montserrat"/>
              </a:rPr>
              <a:t>Menyesuaikan proses dapur dengan pesanan untuk pemrosesan cepat dan efisien.</a:t>
            </a:r>
          </a:p>
        </p:txBody>
      </p:sp>
      <p:sp>
        <p:nvSpPr>
          <p:cNvPr name="TextBox 32" id="32"/>
          <p:cNvSpPr txBox="true"/>
          <p:nvPr/>
        </p:nvSpPr>
        <p:spPr>
          <a:xfrm rot="0">
            <a:off x="13480277" y="7157989"/>
            <a:ext cx="3825088"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Sub-Sistem Laporan dan Analisis</a:t>
            </a:r>
          </a:p>
        </p:txBody>
      </p:sp>
      <p:sp>
        <p:nvSpPr>
          <p:cNvPr name="TextBox 33" id="33"/>
          <p:cNvSpPr txBox="true"/>
          <p:nvPr/>
        </p:nvSpPr>
        <p:spPr>
          <a:xfrm rot="0">
            <a:off x="13366352" y="8173720"/>
            <a:ext cx="3996163" cy="1800860"/>
          </a:xfrm>
          <a:prstGeom prst="rect">
            <a:avLst/>
          </a:prstGeom>
        </p:spPr>
        <p:txBody>
          <a:bodyPr anchor="t" rtlCol="false" tIns="0" lIns="0" bIns="0" rIns="0">
            <a:spAutoFit/>
          </a:bodyPr>
          <a:lstStyle/>
          <a:p>
            <a:pPr algn="ctr">
              <a:lnSpc>
                <a:spcPts val="2860"/>
              </a:lnSpc>
            </a:pPr>
            <a:r>
              <a:rPr lang="en-US" sz="2200" spc="44">
                <a:solidFill>
                  <a:srgbClr val="FFFFFF"/>
                </a:solidFill>
                <a:latin typeface="Montserrat"/>
                <a:ea typeface="Montserrat"/>
                <a:cs typeface="Montserrat"/>
                <a:sym typeface="Montserrat"/>
              </a:rPr>
              <a:t>Membantu manajemen membuat keputusan strategis berdasarkan data penjualan, kinerja, dan tren.</a:t>
            </a:r>
          </a:p>
        </p:txBody>
      </p:sp>
      <p:grpSp>
        <p:nvGrpSpPr>
          <p:cNvPr name="Group 34" id="34"/>
          <p:cNvGrpSpPr/>
          <p:nvPr/>
        </p:nvGrpSpPr>
        <p:grpSpPr>
          <a:xfrm rot="0">
            <a:off x="9867244" y="2260481"/>
            <a:ext cx="4113110" cy="3290752"/>
            <a:chOff x="0" y="0"/>
            <a:chExt cx="1500474" cy="1200475"/>
          </a:xfrm>
        </p:grpSpPr>
        <p:sp>
          <p:nvSpPr>
            <p:cNvPr name="Freeform 35" id="35"/>
            <p:cNvSpPr/>
            <p:nvPr/>
          </p:nvSpPr>
          <p:spPr>
            <a:xfrm flipH="false" flipV="false" rot="0">
              <a:off x="0" y="0"/>
              <a:ext cx="1500474" cy="1200475"/>
            </a:xfrm>
            <a:custGeom>
              <a:avLst/>
              <a:gdLst/>
              <a:ahLst/>
              <a:cxnLst/>
              <a:rect r="r" b="b" t="t" l="l"/>
              <a:pathLst>
                <a:path h="1200475" w="1500474">
                  <a:moveTo>
                    <a:pt x="1376013" y="1200475"/>
                  </a:moveTo>
                  <a:lnTo>
                    <a:pt x="124460" y="1200475"/>
                  </a:lnTo>
                  <a:cubicBezTo>
                    <a:pt x="55880" y="1200475"/>
                    <a:pt x="0" y="1144595"/>
                    <a:pt x="0" y="1076015"/>
                  </a:cubicBezTo>
                  <a:lnTo>
                    <a:pt x="0" y="124460"/>
                  </a:lnTo>
                  <a:cubicBezTo>
                    <a:pt x="0" y="55880"/>
                    <a:pt x="55880" y="0"/>
                    <a:pt x="124460" y="0"/>
                  </a:cubicBezTo>
                  <a:lnTo>
                    <a:pt x="1376014" y="0"/>
                  </a:lnTo>
                  <a:cubicBezTo>
                    <a:pt x="1444594" y="0"/>
                    <a:pt x="1500474" y="55880"/>
                    <a:pt x="1500474" y="124460"/>
                  </a:cubicBezTo>
                  <a:lnTo>
                    <a:pt x="1500474" y="1076015"/>
                  </a:lnTo>
                  <a:cubicBezTo>
                    <a:pt x="1500474" y="1144595"/>
                    <a:pt x="1444594" y="1200475"/>
                    <a:pt x="1376014" y="1200475"/>
                  </a:cubicBezTo>
                  <a:close/>
                </a:path>
              </a:pathLst>
            </a:custGeom>
            <a:solidFill>
              <a:srgbClr val="263F6B"/>
            </a:solidFill>
          </p:spPr>
        </p:sp>
      </p:grpSp>
      <p:sp>
        <p:nvSpPr>
          <p:cNvPr name="TextBox 36" id="36"/>
          <p:cNvSpPr txBox="true"/>
          <p:nvPr/>
        </p:nvSpPr>
        <p:spPr>
          <a:xfrm rot="0">
            <a:off x="9700873" y="2569138"/>
            <a:ext cx="4445851"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Sub-Sistem </a:t>
            </a:r>
          </a:p>
          <a:p>
            <a:pPr algn="ctr">
              <a:lnSpc>
                <a:spcPts val="3250"/>
              </a:lnSpc>
            </a:pPr>
            <a:r>
              <a:rPr lang="en-US" b="true" sz="2500" spc="50">
                <a:solidFill>
                  <a:srgbClr val="FFFFFF"/>
                </a:solidFill>
                <a:latin typeface="Montserrat Ultra-Bold"/>
                <a:ea typeface="Montserrat Ultra-Bold"/>
                <a:cs typeface="Montserrat Ultra-Bold"/>
                <a:sym typeface="Montserrat Ultra-Bold"/>
              </a:rPr>
              <a:t>Pembayaran</a:t>
            </a:r>
          </a:p>
        </p:txBody>
      </p:sp>
      <p:sp>
        <p:nvSpPr>
          <p:cNvPr name="TextBox 37" id="37"/>
          <p:cNvSpPr txBox="true"/>
          <p:nvPr/>
        </p:nvSpPr>
        <p:spPr>
          <a:xfrm rot="0">
            <a:off x="10086635" y="3720897"/>
            <a:ext cx="3674326" cy="162560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ea typeface="Montserrat"/>
                <a:cs typeface="Montserrat"/>
                <a:sym typeface="Montserrat"/>
              </a:rPr>
              <a:t>Mengelola transaksi keuangan dan keuangan sistem restoran.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868501" y="3568005"/>
            <a:ext cx="25783492" cy="9586163"/>
          </a:xfrm>
          <a:prstGeom prst="rect">
            <a:avLst/>
          </a:prstGeom>
          <a:solidFill>
            <a:srgbClr val="545454">
              <a:alpha val="4706"/>
            </a:srgbClr>
          </a:solidFill>
        </p:spPr>
      </p:sp>
      <p:sp>
        <p:nvSpPr>
          <p:cNvPr name="Freeform 3" id="3"/>
          <p:cNvSpPr/>
          <p:nvPr/>
        </p:nvSpPr>
        <p:spPr>
          <a:xfrm flipH="false" flipV="false" rot="0">
            <a:off x="8257741" y="7189293"/>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6710647" y="6567375"/>
            <a:ext cx="4861404" cy="1538851"/>
            <a:chOff x="0" y="0"/>
            <a:chExt cx="812800" cy="257287"/>
          </a:xfrm>
        </p:grpSpPr>
        <p:sp>
          <p:nvSpPr>
            <p:cNvPr name="Freeform 7" id="7"/>
            <p:cNvSpPr/>
            <p:nvPr/>
          </p:nvSpPr>
          <p:spPr>
            <a:xfrm flipH="false" flipV="false" rot="0">
              <a:off x="0" y="0"/>
              <a:ext cx="812800" cy="257287"/>
            </a:xfrm>
            <a:custGeom>
              <a:avLst/>
              <a:gdLst/>
              <a:ahLst/>
              <a:cxnLst/>
              <a:rect r="r" b="b" t="t" l="l"/>
              <a:pathLst>
                <a:path h="257287" w="812800">
                  <a:moveTo>
                    <a:pt x="127000" y="0"/>
                  </a:moveTo>
                  <a:lnTo>
                    <a:pt x="685800" y="0"/>
                  </a:lnTo>
                  <a:cubicBezTo>
                    <a:pt x="755940" y="0"/>
                    <a:pt x="812800" y="56860"/>
                    <a:pt x="812800" y="127000"/>
                  </a:cubicBezTo>
                  <a:lnTo>
                    <a:pt x="812800" y="130287"/>
                  </a:lnTo>
                  <a:cubicBezTo>
                    <a:pt x="812800" y="163970"/>
                    <a:pt x="799420" y="196273"/>
                    <a:pt x="775603" y="220090"/>
                  </a:cubicBezTo>
                  <a:cubicBezTo>
                    <a:pt x="751785" y="243907"/>
                    <a:pt x="719482" y="257287"/>
                    <a:pt x="685800" y="257287"/>
                  </a:cubicBezTo>
                  <a:lnTo>
                    <a:pt x="127000" y="257287"/>
                  </a:lnTo>
                  <a:cubicBezTo>
                    <a:pt x="56860" y="257287"/>
                    <a:pt x="0" y="200428"/>
                    <a:pt x="0" y="130287"/>
                  </a:cubicBezTo>
                  <a:lnTo>
                    <a:pt x="0" y="127000"/>
                  </a:lnTo>
                  <a:cubicBezTo>
                    <a:pt x="0" y="56860"/>
                    <a:pt x="56860" y="0"/>
                    <a:pt x="127000" y="0"/>
                  </a:cubicBezTo>
                  <a:close/>
                </a:path>
              </a:pathLst>
            </a:custGeom>
            <a:solidFill>
              <a:srgbClr val="31356E"/>
            </a:solidFill>
          </p:spPr>
        </p:sp>
        <p:sp>
          <p:nvSpPr>
            <p:cNvPr name="TextBox 8" id="8"/>
            <p:cNvSpPr txBox="true"/>
            <p:nvPr/>
          </p:nvSpPr>
          <p:spPr>
            <a:xfrm>
              <a:off x="0" y="-19050"/>
              <a:ext cx="812800" cy="276337"/>
            </a:xfrm>
            <a:prstGeom prst="rect">
              <a:avLst/>
            </a:prstGeom>
          </p:spPr>
          <p:txBody>
            <a:bodyPr anchor="ctr" rtlCol="false" tIns="50800" lIns="50800" bIns="50800" rIns="50800"/>
            <a:lstStyle/>
            <a:p>
              <a:pPr algn="ctr">
                <a:lnSpc>
                  <a:spcPts val="3250"/>
                </a:lnSpc>
              </a:pPr>
            </a:p>
          </p:txBody>
        </p:sp>
      </p:grpSp>
      <p:grpSp>
        <p:nvGrpSpPr>
          <p:cNvPr name="Group 9" id="9"/>
          <p:cNvGrpSpPr/>
          <p:nvPr/>
        </p:nvGrpSpPr>
        <p:grpSpPr>
          <a:xfrm rot="0">
            <a:off x="1693122" y="2540271"/>
            <a:ext cx="6671954" cy="1543050"/>
            <a:chOff x="0" y="0"/>
            <a:chExt cx="1757222" cy="406400"/>
          </a:xfrm>
        </p:grpSpPr>
        <p:sp>
          <p:nvSpPr>
            <p:cNvPr name="Freeform 10" id="10"/>
            <p:cNvSpPr/>
            <p:nvPr/>
          </p:nvSpPr>
          <p:spPr>
            <a:xfrm flipH="false" flipV="false" rot="0">
              <a:off x="0" y="0"/>
              <a:ext cx="1757222" cy="406400"/>
            </a:xfrm>
            <a:custGeom>
              <a:avLst/>
              <a:gdLst/>
              <a:ahLst/>
              <a:cxnLst/>
              <a:rect r="r" b="b" t="t" l="l"/>
              <a:pathLst>
                <a:path h="406400" w="1757222">
                  <a:moveTo>
                    <a:pt x="1554022" y="0"/>
                  </a:moveTo>
                  <a:cubicBezTo>
                    <a:pt x="1666247" y="0"/>
                    <a:pt x="1757222" y="90976"/>
                    <a:pt x="1757222" y="203200"/>
                  </a:cubicBezTo>
                  <a:cubicBezTo>
                    <a:pt x="1757222" y="315424"/>
                    <a:pt x="1666247" y="406400"/>
                    <a:pt x="1554022" y="406400"/>
                  </a:cubicBezTo>
                  <a:lnTo>
                    <a:pt x="203200" y="406400"/>
                  </a:lnTo>
                  <a:cubicBezTo>
                    <a:pt x="90976" y="406400"/>
                    <a:pt x="0" y="315424"/>
                    <a:pt x="0" y="203200"/>
                  </a:cubicBezTo>
                  <a:cubicBezTo>
                    <a:pt x="0" y="90976"/>
                    <a:pt x="90976" y="0"/>
                    <a:pt x="203200" y="0"/>
                  </a:cubicBezTo>
                  <a:close/>
                </a:path>
              </a:pathLst>
            </a:custGeom>
            <a:solidFill>
              <a:srgbClr val="31356E"/>
            </a:solidFill>
          </p:spPr>
        </p:sp>
        <p:sp>
          <p:nvSpPr>
            <p:cNvPr name="TextBox 11" id="11"/>
            <p:cNvSpPr txBox="true"/>
            <p:nvPr/>
          </p:nvSpPr>
          <p:spPr>
            <a:xfrm>
              <a:off x="0" y="-19050"/>
              <a:ext cx="1757222" cy="425450"/>
            </a:xfrm>
            <a:prstGeom prst="rect">
              <a:avLst/>
            </a:prstGeom>
          </p:spPr>
          <p:txBody>
            <a:bodyPr anchor="ctr" rtlCol="false" tIns="50800" lIns="50800" bIns="50800" rIns="50800"/>
            <a:lstStyle/>
            <a:p>
              <a:pPr algn="ctr">
                <a:lnSpc>
                  <a:spcPts val="3250"/>
                </a:lnSpc>
              </a:pPr>
            </a:p>
          </p:txBody>
        </p:sp>
      </p:grpSp>
      <p:sp>
        <p:nvSpPr>
          <p:cNvPr name="TextBox 12" id="12"/>
          <p:cNvSpPr txBox="true"/>
          <p:nvPr/>
        </p:nvSpPr>
        <p:spPr>
          <a:xfrm rot="0">
            <a:off x="3895339" y="1143083"/>
            <a:ext cx="10507861" cy="978088"/>
          </a:xfrm>
          <a:prstGeom prst="rect">
            <a:avLst/>
          </a:prstGeom>
        </p:spPr>
        <p:txBody>
          <a:bodyPr anchor="t" rtlCol="false" tIns="0" lIns="0" bIns="0" rIns="0">
            <a:spAutoFit/>
          </a:bodyPr>
          <a:lstStyle/>
          <a:p>
            <a:pPr algn="l">
              <a:lnSpc>
                <a:spcPts val="7314"/>
              </a:lnSpc>
            </a:pPr>
            <a:r>
              <a:rPr lang="en-US" b="true" sz="7464" i="true" spc="-440">
                <a:solidFill>
                  <a:srgbClr val="31356E"/>
                </a:solidFill>
                <a:latin typeface="Montserrat Ultra-Bold Italics"/>
                <a:ea typeface="Montserrat Ultra-Bold Italics"/>
                <a:cs typeface="Montserrat Ultra-Bold Italics"/>
                <a:sym typeface="Montserrat Ultra-Bold Italics"/>
              </a:rPr>
              <a:t>ENTITAS / KOMPONEN</a:t>
            </a:r>
          </a:p>
        </p:txBody>
      </p:sp>
      <p:sp>
        <p:nvSpPr>
          <p:cNvPr name="TextBox 13" id="13"/>
          <p:cNvSpPr txBox="true"/>
          <p:nvPr/>
        </p:nvSpPr>
        <p:spPr>
          <a:xfrm rot="0">
            <a:off x="7184222" y="6845628"/>
            <a:ext cx="393009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Pelanggan</a:t>
            </a:r>
          </a:p>
        </p:txBody>
      </p:sp>
      <p:grpSp>
        <p:nvGrpSpPr>
          <p:cNvPr name="Group 14" id="14"/>
          <p:cNvGrpSpPr/>
          <p:nvPr/>
        </p:nvGrpSpPr>
        <p:grpSpPr>
          <a:xfrm rot="0">
            <a:off x="10275740" y="2540271"/>
            <a:ext cx="6648493" cy="1543050"/>
            <a:chOff x="0" y="0"/>
            <a:chExt cx="1751043" cy="406400"/>
          </a:xfrm>
        </p:grpSpPr>
        <p:sp>
          <p:nvSpPr>
            <p:cNvPr name="Freeform 15" id="15"/>
            <p:cNvSpPr/>
            <p:nvPr/>
          </p:nvSpPr>
          <p:spPr>
            <a:xfrm flipH="false" flipV="false" rot="0">
              <a:off x="0" y="0"/>
              <a:ext cx="1751043" cy="406400"/>
            </a:xfrm>
            <a:custGeom>
              <a:avLst/>
              <a:gdLst/>
              <a:ahLst/>
              <a:cxnLst/>
              <a:rect r="r" b="b" t="t" l="l"/>
              <a:pathLst>
                <a:path h="406400" w="1751043">
                  <a:moveTo>
                    <a:pt x="1547843" y="0"/>
                  </a:moveTo>
                  <a:cubicBezTo>
                    <a:pt x="1660068" y="0"/>
                    <a:pt x="1751043" y="90976"/>
                    <a:pt x="1751043" y="203200"/>
                  </a:cubicBezTo>
                  <a:cubicBezTo>
                    <a:pt x="1751043" y="315424"/>
                    <a:pt x="1660068" y="406400"/>
                    <a:pt x="1547843" y="406400"/>
                  </a:cubicBezTo>
                  <a:lnTo>
                    <a:pt x="203200" y="406400"/>
                  </a:lnTo>
                  <a:cubicBezTo>
                    <a:pt x="90976" y="406400"/>
                    <a:pt x="0" y="315424"/>
                    <a:pt x="0" y="203200"/>
                  </a:cubicBezTo>
                  <a:cubicBezTo>
                    <a:pt x="0" y="90976"/>
                    <a:pt x="90976" y="0"/>
                    <a:pt x="203200" y="0"/>
                  </a:cubicBezTo>
                  <a:close/>
                </a:path>
              </a:pathLst>
            </a:custGeom>
            <a:solidFill>
              <a:srgbClr val="31356E"/>
            </a:solidFill>
          </p:spPr>
        </p:sp>
        <p:sp>
          <p:nvSpPr>
            <p:cNvPr name="TextBox 16" id="16"/>
            <p:cNvSpPr txBox="true"/>
            <p:nvPr/>
          </p:nvSpPr>
          <p:spPr>
            <a:xfrm>
              <a:off x="0" y="-19050"/>
              <a:ext cx="1751043" cy="425450"/>
            </a:xfrm>
            <a:prstGeom prst="rect">
              <a:avLst/>
            </a:prstGeom>
          </p:spPr>
          <p:txBody>
            <a:bodyPr anchor="ctr" rtlCol="false" tIns="50800" lIns="50800" bIns="50800" rIns="50800"/>
            <a:lstStyle/>
            <a:p>
              <a:pPr algn="ctr">
                <a:lnSpc>
                  <a:spcPts val="3250"/>
                </a:lnSpc>
              </a:pPr>
            </a:p>
          </p:txBody>
        </p:sp>
      </p:grpSp>
      <p:sp>
        <p:nvSpPr>
          <p:cNvPr name="TextBox 17" id="17"/>
          <p:cNvSpPr txBox="true"/>
          <p:nvPr/>
        </p:nvSpPr>
        <p:spPr>
          <a:xfrm rot="0">
            <a:off x="10275740" y="2820624"/>
            <a:ext cx="6657116"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Pegawai Inventory</a:t>
            </a:r>
          </a:p>
        </p:txBody>
      </p:sp>
      <p:sp>
        <p:nvSpPr>
          <p:cNvPr name="TextBox 18" id="18"/>
          <p:cNvSpPr txBox="true"/>
          <p:nvPr/>
        </p:nvSpPr>
        <p:spPr>
          <a:xfrm rot="0">
            <a:off x="2598397" y="2686702"/>
            <a:ext cx="4861404"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Pegawai Kasir</a:t>
            </a:r>
          </a:p>
        </p:txBody>
      </p:sp>
      <p:grpSp>
        <p:nvGrpSpPr>
          <p:cNvPr name="Group 19" id="19"/>
          <p:cNvGrpSpPr/>
          <p:nvPr/>
        </p:nvGrpSpPr>
        <p:grpSpPr>
          <a:xfrm rot="0">
            <a:off x="1716583" y="4499859"/>
            <a:ext cx="6648493" cy="1543050"/>
            <a:chOff x="0" y="0"/>
            <a:chExt cx="1751043" cy="406400"/>
          </a:xfrm>
        </p:grpSpPr>
        <p:sp>
          <p:nvSpPr>
            <p:cNvPr name="Freeform 20" id="20"/>
            <p:cNvSpPr/>
            <p:nvPr/>
          </p:nvSpPr>
          <p:spPr>
            <a:xfrm flipH="false" flipV="false" rot="0">
              <a:off x="0" y="0"/>
              <a:ext cx="1751043" cy="406400"/>
            </a:xfrm>
            <a:custGeom>
              <a:avLst/>
              <a:gdLst/>
              <a:ahLst/>
              <a:cxnLst/>
              <a:rect r="r" b="b" t="t" l="l"/>
              <a:pathLst>
                <a:path h="406400" w="1751043">
                  <a:moveTo>
                    <a:pt x="1547843" y="0"/>
                  </a:moveTo>
                  <a:cubicBezTo>
                    <a:pt x="1660068" y="0"/>
                    <a:pt x="1751043" y="90976"/>
                    <a:pt x="1751043" y="203200"/>
                  </a:cubicBezTo>
                  <a:cubicBezTo>
                    <a:pt x="1751043" y="315424"/>
                    <a:pt x="1660068" y="406400"/>
                    <a:pt x="1547843" y="406400"/>
                  </a:cubicBezTo>
                  <a:lnTo>
                    <a:pt x="203200" y="406400"/>
                  </a:lnTo>
                  <a:cubicBezTo>
                    <a:pt x="90976" y="406400"/>
                    <a:pt x="0" y="315424"/>
                    <a:pt x="0" y="203200"/>
                  </a:cubicBezTo>
                  <a:cubicBezTo>
                    <a:pt x="0" y="90976"/>
                    <a:pt x="90976" y="0"/>
                    <a:pt x="203200" y="0"/>
                  </a:cubicBezTo>
                  <a:close/>
                </a:path>
              </a:pathLst>
            </a:custGeom>
            <a:solidFill>
              <a:srgbClr val="31356E"/>
            </a:solidFill>
          </p:spPr>
        </p:sp>
        <p:sp>
          <p:nvSpPr>
            <p:cNvPr name="TextBox 21" id="21"/>
            <p:cNvSpPr txBox="true"/>
            <p:nvPr/>
          </p:nvSpPr>
          <p:spPr>
            <a:xfrm>
              <a:off x="0" y="-19050"/>
              <a:ext cx="1751043" cy="425450"/>
            </a:xfrm>
            <a:prstGeom prst="rect">
              <a:avLst/>
            </a:prstGeom>
          </p:spPr>
          <p:txBody>
            <a:bodyPr anchor="ctr" rtlCol="false" tIns="50800" lIns="50800" bIns="50800" rIns="50800"/>
            <a:lstStyle/>
            <a:p>
              <a:pPr algn="ctr">
                <a:lnSpc>
                  <a:spcPts val="3250"/>
                </a:lnSpc>
              </a:pPr>
            </a:p>
          </p:txBody>
        </p:sp>
      </p:grpSp>
      <p:sp>
        <p:nvSpPr>
          <p:cNvPr name="TextBox 22" id="22"/>
          <p:cNvSpPr txBox="true"/>
          <p:nvPr/>
        </p:nvSpPr>
        <p:spPr>
          <a:xfrm rot="0">
            <a:off x="2157087" y="4766320"/>
            <a:ext cx="546380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Pegawai Dapur</a:t>
            </a:r>
          </a:p>
        </p:txBody>
      </p:sp>
      <p:grpSp>
        <p:nvGrpSpPr>
          <p:cNvPr name="Group 23" id="23"/>
          <p:cNvGrpSpPr/>
          <p:nvPr/>
        </p:nvGrpSpPr>
        <p:grpSpPr>
          <a:xfrm rot="0">
            <a:off x="10398609" y="4504058"/>
            <a:ext cx="6534247" cy="1538851"/>
            <a:chOff x="0" y="0"/>
            <a:chExt cx="1092490" cy="257287"/>
          </a:xfrm>
        </p:grpSpPr>
        <p:sp>
          <p:nvSpPr>
            <p:cNvPr name="Freeform 24" id="24"/>
            <p:cNvSpPr/>
            <p:nvPr/>
          </p:nvSpPr>
          <p:spPr>
            <a:xfrm flipH="false" flipV="false" rot="0">
              <a:off x="0" y="0"/>
              <a:ext cx="1092490" cy="257287"/>
            </a:xfrm>
            <a:custGeom>
              <a:avLst/>
              <a:gdLst/>
              <a:ahLst/>
              <a:cxnLst/>
              <a:rect r="r" b="b" t="t" l="l"/>
              <a:pathLst>
                <a:path h="257287" w="1092490">
                  <a:moveTo>
                    <a:pt x="94487" y="0"/>
                  </a:moveTo>
                  <a:lnTo>
                    <a:pt x="998004" y="0"/>
                  </a:lnTo>
                  <a:cubicBezTo>
                    <a:pt x="1023063" y="0"/>
                    <a:pt x="1047096" y="9955"/>
                    <a:pt x="1064816" y="27674"/>
                  </a:cubicBezTo>
                  <a:cubicBezTo>
                    <a:pt x="1082535" y="45394"/>
                    <a:pt x="1092490" y="69427"/>
                    <a:pt x="1092490" y="94487"/>
                  </a:cubicBezTo>
                  <a:lnTo>
                    <a:pt x="1092490" y="162801"/>
                  </a:lnTo>
                  <a:cubicBezTo>
                    <a:pt x="1092490" y="187860"/>
                    <a:pt x="1082535" y="211893"/>
                    <a:pt x="1064816" y="229613"/>
                  </a:cubicBezTo>
                  <a:cubicBezTo>
                    <a:pt x="1047096" y="247333"/>
                    <a:pt x="1023063" y="257287"/>
                    <a:pt x="998004" y="257287"/>
                  </a:cubicBezTo>
                  <a:lnTo>
                    <a:pt x="94487" y="257287"/>
                  </a:lnTo>
                  <a:cubicBezTo>
                    <a:pt x="69427" y="257287"/>
                    <a:pt x="45394" y="247333"/>
                    <a:pt x="27674" y="229613"/>
                  </a:cubicBezTo>
                  <a:cubicBezTo>
                    <a:pt x="9955" y="211893"/>
                    <a:pt x="0" y="187860"/>
                    <a:pt x="0" y="162801"/>
                  </a:cubicBezTo>
                  <a:lnTo>
                    <a:pt x="0" y="94487"/>
                  </a:lnTo>
                  <a:cubicBezTo>
                    <a:pt x="0" y="69427"/>
                    <a:pt x="9955" y="45394"/>
                    <a:pt x="27674" y="27674"/>
                  </a:cubicBezTo>
                  <a:cubicBezTo>
                    <a:pt x="45394" y="9955"/>
                    <a:pt x="69427" y="0"/>
                    <a:pt x="94487" y="0"/>
                  </a:cubicBezTo>
                  <a:close/>
                </a:path>
              </a:pathLst>
            </a:custGeom>
            <a:solidFill>
              <a:srgbClr val="31356E"/>
            </a:solidFill>
          </p:spPr>
        </p:sp>
        <p:sp>
          <p:nvSpPr>
            <p:cNvPr name="TextBox 25" id="25"/>
            <p:cNvSpPr txBox="true"/>
            <p:nvPr/>
          </p:nvSpPr>
          <p:spPr>
            <a:xfrm>
              <a:off x="0" y="-19050"/>
              <a:ext cx="1092490" cy="276337"/>
            </a:xfrm>
            <a:prstGeom prst="rect">
              <a:avLst/>
            </a:prstGeom>
          </p:spPr>
          <p:txBody>
            <a:bodyPr anchor="ctr" rtlCol="false" tIns="50800" lIns="50800" bIns="50800" rIns="50800"/>
            <a:lstStyle/>
            <a:p>
              <a:pPr algn="ctr">
                <a:lnSpc>
                  <a:spcPts val="3250"/>
                </a:lnSpc>
              </a:pPr>
            </a:p>
          </p:txBody>
        </p:sp>
      </p:grpSp>
      <p:sp>
        <p:nvSpPr>
          <p:cNvPr name="TextBox 26" id="26"/>
          <p:cNvSpPr txBox="true"/>
          <p:nvPr/>
        </p:nvSpPr>
        <p:spPr>
          <a:xfrm rot="0">
            <a:off x="11700685" y="4766320"/>
            <a:ext cx="393009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kepala toko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209675" y="2340470"/>
            <a:ext cx="2934670" cy="908294"/>
          </a:xfrm>
          <a:prstGeom prst="rect">
            <a:avLst/>
          </a:prstGeom>
        </p:spPr>
        <p:txBody>
          <a:bodyPr anchor="t" rtlCol="false" tIns="0" lIns="0" bIns="0" rIns="0">
            <a:spAutoFit/>
          </a:bodyPr>
          <a:lstStyle/>
          <a:p>
            <a:pPr algn="l">
              <a:lnSpc>
                <a:spcPts val="6801"/>
              </a:lnSpc>
            </a:pPr>
            <a:r>
              <a:rPr lang="en-US" b="true" sz="6940" i="true" spc="-409">
                <a:solidFill>
                  <a:srgbClr val="263F6B"/>
                </a:solidFill>
                <a:latin typeface="Montserrat Ultra-Bold Italics"/>
                <a:ea typeface="Montserrat Ultra-Bold Italics"/>
                <a:cs typeface="Montserrat Ultra-Bold Italics"/>
                <a:sym typeface="Montserrat Ultra-Bold Italics"/>
              </a:rPr>
              <a:t>INPUT</a:t>
            </a:r>
          </a:p>
        </p:txBody>
      </p:sp>
      <p:sp>
        <p:nvSpPr>
          <p:cNvPr name="AutoShape 3" id="3"/>
          <p:cNvSpPr/>
          <p:nvPr/>
        </p:nvSpPr>
        <p:spPr>
          <a:xfrm rot="-1753206">
            <a:off x="-1113304" y="4354356"/>
            <a:ext cx="25783492" cy="9586163"/>
          </a:xfrm>
          <a:prstGeom prst="rect">
            <a:avLst/>
          </a:prstGeom>
          <a:solidFill>
            <a:srgbClr val="545454">
              <a:alpha val="4706"/>
            </a:srgbClr>
          </a:solidFill>
        </p:spPr>
      </p:sp>
      <p:sp>
        <p:nvSpPr>
          <p:cNvPr name="Freeform 4" id="4"/>
          <p:cNvSpPr/>
          <p:nvPr/>
        </p:nvSpPr>
        <p:spPr>
          <a:xfrm flipH="false" flipV="false" rot="0">
            <a:off x="1028700" y="1835789"/>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8156196"/>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0">
            <a:off x="1028700" y="9591065"/>
            <a:ext cx="16230600" cy="1351653"/>
          </a:xfrm>
          <a:prstGeom prst="rect">
            <a:avLst/>
          </a:prstGeom>
          <a:solidFill>
            <a:srgbClr val="213559"/>
          </a:solidFill>
        </p:spPr>
      </p:sp>
      <p:sp>
        <p:nvSpPr>
          <p:cNvPr name="AutoShape 7" id="7"/>
          <p:cNvSpPr/>
          <p:nvPr/>
        </p:nvSpPr>
        <p:spPr>
          <a:xfrm rot="0">
            <a:off x="1028700" y="-675827"/>
            <a:ext cx="16230600" cy="1351653"/>
          </a:xfrm>
          <a:prstGeom prst="rect">
            <a:avLst/>
          </a:prstGeom>
          <a:solidFill>
            <a:srgbClr val="213559"/>
          </a:solidFill>
        </p:spPr>
      </p:sp>
      <p:sp>
        <p:nvSpPr>
          <p:cNvPr name="TextBox 8" id="8"/>
          <p:cNvSpPr txBox="true"/>
          <p:nvPr/>
        </p:nvSpPr>
        <p:spPr>
          <a:xfrm rot="0">
            <a:off x="1209675" y="3509102"/>
            <a:ext cx="3856531" cy="1216025"/>
          </a:xfrm>
          <a:prstGeom prst="rect">
            <a:avLst/>
          </a:prstGeom>
        </p:spPr>
        <p:txBody>
          <a:bodyPr anchor="t" rtlCol="false" tIns="0" lIns="0" bIns="0" rIns="0">
            <a:spAutoFit/>
          </a:bodyPr>
          <a:lstStyle/>
          <a:p>
            <a:pPr algn="l">
              <a:lnSpc>
                <a:spcPts val="3249"/>
              </a:lnSpc>
            </a:pPr>
            <a:r>
              <a:rPr lang="en-US" sz="2499" spc="49">
                <a:solidFill>
                  <a:srgbClr val="000000"/>
                </a:solidFill>
                <a:latin typeface="Montserrat"/>
                <a:ea typeface="Montserrat"/>
                <a:cs typeface="Montserrat"/>
                <a:sym typeface="Montserrat"/>
              </a:rPr>
              <a:t>Sistem menerima pesanan makanan dari pembeli melalui kasir</a:t>
            </a:r>
          </a:p>
        </p:txBody>
      </p:sp>
      <p:sp>
        <p:nvSpPr>
          <p:cNvPr name="TextBox 9" id="9"/>
          <p:cNvSpPr txBox="true"/>
          <p:nvPr/>
        </p:nvSpPr>
        <p:spPr>
          <a:xfrm rot="0">
            <a:off x="12608608" y="2273679"/>
            <a:ext cx="4091223" cy="908294"/>
          </a:xfrm>
          <a:prstGeom prst="rect">
            <a:avLst/>
          </a:prstGeom>
        </p:spPr>
        <p:txBody>
          <a:bodyPr anchor="t" rtlCol="false" tIns="0" lIns="0" bIns="0" rIns="0">
            <a:spAutoFit/>
          </a:bodyPr>
          <a:lstStyle/>
          <a:p>
            <a:pPr algn="l">
              <a:lnSpc>
                <a:spcPts val="6801"/>
              </a:lnSpc>
            </a:pPr>
            <a:r>
              <a:rPr lang="en-US" b="true" sz="6940" i="true" spc="-409">
                <a:solidFill>
                  <a:srgbClr val="263F6B"/>
                </a:solidFill>
                <a:latin typeface="Montserrat Ultra-Bold Italics"/>
                <a:ea typeface="Montserrat Ultra-Bold Italics"/>
                <a:cs typeface="Montserrat Ultra-Bold Italics"/>
                <a:sym typeface="Montserrat Ultra-Bold Italics"/>
              </a:rPr>
              <a:t>OUTPUT</a:t>
            </a:r>
          </a:p>
        </p:txBody>
      </p:sp>
      <p:sp>
        <p:nvSpPr>
          <p:cNvPr name="TextBox 10" id="10"/>
          <p:cNvSpPr txBox="true"/>
          <p:nvPr/>
        </p:nvSpPr>
        <p:spPr>
          <a:xfrm rot="0">
            <a:off x="12608608" y="3442311"/>
            <a:ext cx="4650692" cy="1625600"/>
          </a:xfrm>
          <a:prstGeom prst="rect">
            <a:avLst/>
          </a:prstGeom>
        </p:spPr>
        <p:txBody>
          <a:bodyPr anchor="t" rtlCol="false" tIns="0" lIns="0" bIns="0" rIns="0">
            <a:spAutoFit/>
          </a:bodyPr>
          <a:lstStyle/>
          <a:p>
            <a:pPr algn="l">
              <a:lnSpc>
                <a:spcPts val="3249"/>
              </a:lnSpc>
            </a:pPr>
            <a:r>
              <a:rPr lang="en-US" sz="2499" spc="49">
                <a:solidFill>
                  <a:srgbClr val="000000"/>
                </a:solidFill>
                <a:latin typeface="Montserrat"/>
                <a:ea typeface="Montserrat"/>
                <a:cs typeface="Montserrat"/>
                <a:sym typeface="Montserrat"/>
              </a:rPr>
              <a:t>Lalu sistem memberikan makanan yang pembeli pesan pada sistem input tadi</a:t>
            </a:r>
          </a:p>
        </p:txBody>
      </p:sp>
      <p:sp>
        <p:nvSpPr>
          <p:cNvPr name="TextBox 11" id="11"/>
          <p:cNvSpPr txBox="true"/>
          <p:nvPr/>
        </p:nvSpPr>
        <p:spPr>
          <a:xfrm rot="0">
            <a:off x="7114690" y="2273679"/>
            <a:ext cx="3665124" cy="908294"/>
          </a:xfrm>
          <a:prstGeom prst="rect">
            <a:avLst/>
          </a:prstGeom>
        </p:spPr>
        <p:txBody>
          <a:bodyPr anchor="t" rtlCol="false" tIns="0" lIns="0" bIns="0" rIns="0">
            <a:spAutoFit/>
          </a:bodyPr>
          <a:lstStyle/>
          <a:p>
            <a:pPr algn="l">
              <a:lnSpc>
                <a:spcPts val="6801"/>
              </a:lnSpc>
            </a:pPr>
            <a:r>
              <a:rPr lang="en-US" b="true" sz="6940" i="true" spc="-409">
                <a:solidFill>
                  <a:srgbClr val="263F6B"/>
                </a:solidFill>
                <a:latin typeface="Montserrat Ultra-Bold Italics"/>
                <a:ea typeface="Montserrat Ultra-Bold Italics"/>
                <a:cs typeface="Montserrat Ultra-Bold Italics"/>
                <a:sym typeface="Montserrat Ultra-Bold Italics"/>
              </a:rPr>
              <a:t>PROSES</a:t>
            </a:r>
          </a:p>
        </p:txBody>
      </p:sp>
      <p:sp>
        <p:nvSpPr>
          <p:cNvPr name="TextBox 12" id="12"/>
          <p:cNvSpPr txBox="true"/>
          <p:nvPr/>
        </p:nvSpPr>
        <p:spPr>
          <a:xfrm rot="0">
            <a:off x="6920460" y="3442311"/>
            <a:ext cx="3856531" cy="2035175"/>
          </a:xfrm>
          <a:prstGeom prst="rect">
            <a:avLst/>
          </a:prstGeom>
        </p:spPr>
        <p:txBody>
          <a:bodyPr anchor="t" rtlCol="false" tIns="0" lIns="0" bIns="0" rIns="0">
            <a:spAutoFit/>
          </a:bodyPr>
          <a:lstStyle/>
          <a:p>
            <a:pPr algn="l">
              <a:lnSpc>
                <a:spcPts val="3249"/>
              </a:lnSpc>
            </a:pPr>
            <a:r>
              <a:rPr lang="en-US" sz="2499" spc="49">
                <a:solidFill>
                  <a:srgbClr val="000000"/>
                </a:solidFill>
                <a:latin typeface="Montserrat"/>
                <a:ea typeface="Montserrat"/>
                <a:cs typeface="Montserrat"/>
                <a:sym typeface="Montserrat"/>
              </a:rPr>
              <a:t>Sistem memproses dan memeriksa kebenaran maupun kesalahan yang ada pada pemesanan</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41700" y="4183959"/>
            <a:ext cx="25783492" cy="9586163"/>
          </a:xfrm>
          <a:prstGeom prst="rect">
            <a:avLst/>
          </a:prstGeom>
          <a:solidFill>
            <a:srgbClr val="000000">
              <a:alpha val="6667"/>
            </a:srgbClr>
          </a:solidFill>
        </p:spPr>
      </p:sp>
      <p:sp>
        <p:nvSpPr>
          <p:cNvPr name="TextBox 3" id="3"/>
          <p:cNvSpPr txBox="true"/>
          <p:nvPr/>
        </p:nvSpPr>
        <p:spPr>
          <a:xfrm rot="0">
            <a:off x="567069" y="6049418"/>
            <a:ext cx="6031898" cy="596901"/>
          </a:xfrm>
          <a:prstGeom prst="rect">
            <a:avLst/>
          </a:prstGeom>
        </p:spPr>
        <p:txBody>
          <a:bodyPr anchor="t" rtlCol="false" tIns="0" lIns="0" bIns="0" rIns="0">
            <a:spAutoFit/>
          </a:bodyPr>
          <a:lstStyle/>
          <a:p>
            <a:pPr algn="ctr">
              <a:lnSpc>
                <a:spcPts val="4899"/>
              </a:lnSpc>
            </a:pPr>
            <a:r>
              <a:rPr lang="en-US" b="true" sz="3499" spc="69">
                <a:solidFill>
                  <a:srgbClr val="FFFFFF"/>
                </a:solidFill>
                <a:latin typeface="Montserrat Bold"/>
                <a:ea typeface="Montserrat Bold"/>
                <a:cs typeface="Montserrat Bold"/>
                <a:sym typeface="Montserrat Bold"/>
              </a:rPr>
              <a:t>3. Pengiriman ke Dapur</a:t>
            </a:r>
          </a:p>
        </p:txBody>
      </p:sp>
      <p:grpSp>
        <p:nvGrpSpPr>
          <p:cNvPr name="Group 4" id="4"/>
          <p:cNvGrpSpPr/>
          <p:nvPr/>
        </p:nvGrpSpPr>
        <p:grpSpPr>
          <a:xfrm rot="0">
            <a:off x="12914183" y="3367011"/>
            <a:ext cx="5090067" cy="2410469"/>
            <a:chOff x="0" y="0"/>
            <a:chExt cx="6786756" cy="3213959"/>
          </a:xfrm>
        </p:grpSpPr>
        <p:grpSp>
          <p:nvGrpSpPr>
            <p:cNvPr name="Group 5" id="5"/>
            <p:cNvGrpSpPr/>
            <p:nvPr/>
          </p:nvGrpSpPr>
          <p:grpSpPr>
            <a:xfrm rot="0">
              <a:off x="279286" y="800234"/>
              <a:ext cx="6168963" cy="2413725"/>
              <a:chOff x="0" y="0"/>
              <a:chExt cx="1687841" cy="660400"/>
            </a:xfrm>
          </p:grpSpPr>
          <p:sp>
            <p:nvSpPr>
              <p:cNvPr name="Freeform 6" id="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TextBox 7" id="7"/>
            <p:cNvSpPr txBox="true"/>
            <p:nvPr/>
          </p:nvSpPr>
          <p:spPr>
            <a:xfrm rot="0">
              <a:off x="0" y="1212125"/>
              <a:ext cx="6786756" cy="1706033"/>
            </a:xfrm>
            <a:prstGeom prst="rect">
              <a:avLst/>
            </a:prstGeom>
          </p:spPr>
          <p:txBody>
            <a:bodyPr anchor="t" rtlCol="false" tIns="0" lIns="0" bIns="0" rIns="0">
              <a:spAutoFit/>
            </a:bodyPr>
            <a:lstStyle/>
            <a:p>
              <a:pPr algn="ctr">
                <a:lnSpc>
                  <a:spcPts val="3499"/>
                </a:lnSpc>
              </a:pPr>
              <a:r>
                <a:rPr lang="en-US" sz="2499" spc="49">
                  <a:solidFill>
                    <a:srgbClr val="212423"/>
                  </a:solidFill>
                  <a:latin typeface="Montserrat"/>
                  <a:ea typeface="Montserrat"/>
                  <a:cs typeface="Montserrat"/>
                  <a:sym typeface="Montserrat"/>
                </a:rPr>
                <a:t>Stok diperbarui otomatis, dengan peringatan jika hampir habis.</a:t>
              </a:r>
            </a:p>
          </p:txBody>
        </p:sp>
        <p:sp>
          <p:nvSpPr>
            <p:cNvPr name="TextBox 8" id="8"/>
            <p:cNvSpPr txBox="true"/>
            <p:nvPr/>
          </p:nvSpPr>
          <p:spPr>
            <a:xfrm rot="0">
              <a:off x="50800" y="-66675"/>
              <a:ext cx="6397449" cy="773643"/>
            </a:xfrm>
            <a:prstGeom prst="rect">
              <a:avLst/>
            </a:prstGeom>
          </p:spPr>
          <p:txBody>
            <a:bodyPr anchor="t" rtlCol="false" tIns="0" lIns="0" bIns="0" rIns="0">
              <a:spAutoFit/>
            </a:bodyPr>
            <a:lstStyle/>
            <a:p>
              <a:pPr algn="ctr">
                <a:lnSpc>
                  <a:spcPts val="4899"/>
                </a:lnSpc>
              </a:pPr>
              <a:r>
                <a:rPr lang="en-US" b="true" sz="3499" spc="69">
                  <a:solidFill>
                    <a:srgbClr val="FFFFFF"/>
                  </a:solidFill>
                  <a:latin typeface="Montserrat Bold"/>
                  <a:ea typeface="Montserrat Bold"/>
                  <a:cs typeface="Montserrat Bold"/>
                  <a:sym typeface="Montserrat Bold"/>
                </a:rPr>
                <a:t>7. Manajemen Stok</a:t>
              </a:r>
            </a:p>
          </p:txBody>
        </p:sp>
      </p:grpSp>
      <p:grpSp>
        <p:nvGrpSpPr>
          <p:cNvPr name="Group 9" id="9"/>
          <p:cNvGrpSpPr/>
          <p:nvPr/>
        </p:nvGrpSpPr>
        <p:grpSpPr>
          <a:xfrm rot="0">
            <a:off x="12914183" y="6101330"/>
            <a:ext cx="5090067" cy="2410469"/>
            <a:chOff x="0" y="0"/>
            <a:chExt cx="6786756" cy="3213959"/>
          </a:xfrm>
        </p:grpSpPr>
        <p:grpSp>
          <p:nvGrpSpPr>
            <p:cNvPr name="Group 10" id="10"/>
            <p:cNvGrpSpPr/>
            <p:nvPr/>
          </p:nvGrpSpPr>
          <p:grpSpPr>
            <a:xfrm rot="0">
              <a:off x="279286" y="800234"/>
              <a:ext cx="6168963" cy="2413725"/>
              <a:chOff x="0" y="0"/>
              <a:chExt cx="1687841" cy="660400"/>
            </a:xfrm>
          </p:grpSpPr>
          <p:sp>
            <p:nvSpPr>
              <p:cNvPr name="Freeform 11" id="11"/>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TextBox 12" id="12"/>
            <p:cNvSpPr txBox="true"/>
            <p:nvPr/>
          </p:nvSpPr>
          <p:spPr>
            <a:xfrm rot="0">
              <a:off x="0" y="1212125"/>
              <a:ext cx="6786756" cy="1706033"/>
            </a:xfrm>
            <a:prstGeom prst="rect">
              <a:avLst/>
            </a:prstGeom>
          </p:spPr>
          <p:txBody>
            <a:bodyPr anchor="t" rtlCol="false" tIns="0" lIns="0" bIns="0" rIns="0">
              <a:spAutoFit/>
            </a:bodyPr>
            <a:lstStyle/>
            <a:p>
              <a:pPr algn="ctr">
                <a:lnSpc>
                  <a:spcPts val="3499"/>
                </a:lnSpc>
              </a:pPr>
              <a:r>
                <a:rPr lang="en-US" sz="2499" spc="49">
                  <a:solidFill>
                    <a:srgbClr val="212423"/>
                  </a:solidFill>
                  <a:latin typeface="Montserrat"/>
                  <a:ea typeface="Montserrat"/>
                  <a:cs typeface="Montserrat"/>
                  <a:sym typeface="Montserrat"/>
                </a:rPr>
                <a:t>Pelanggan mengumpulkan poin untuk diskon atau hadiah.</a:t>
              </a:r>
            </a:p>
          </p:txBody>
        </p:sp>
        <p:sp>
          <p:nvSpPr>
            <p:cNvPr name="TextBox 13" id="13"/>
            <p:cNvSpPr txBox="true"/>
            <p:nvPr/>
          </p:nvSpPr>
          <p:spPr>
            <a:xfrm rot="0">
              <a:off x="50800" y="-66675"/>
              <a:ext cx="6397449" cy="773643"/>
            </a:xfrm>
            <a:prstGeom prst="rect">
              <a:avLst/>
            </a:prstGeom>
          </p:spPr>
          <p:txBody>
            <a:bodyPr anchor="t" rtlCol="false" tIns="0" lIns="0" bIns="0" rIns="0">
              <a:spAutoFit/>
            </a:bodyPr>
            <a:lstStyle/>
            <a:p>
              <a:pPr algn="ctr">
                <a:lnSpc>
                  <a:spcPts val="4899"/>
                </a:lnSpc>
              </a:pPr>
              <a:r>
                <a:rPr lang="en-US" b="true" sz="3499" spc="69">
                  <a:solidFill>
                    <a:srgbClr val="FFFFFF"/>
                  </a:solidFill>
                  <a:latin typeface="Montserrat Bold"/>
                  <a:ea typeface="Montserrat Bold"/>
                  <a:cs typeface="Montserrat Bold"/>
                  <a:sym typeface="Montserrat Bold"/>
                </a:rPr>
                <a:t>8. Loyalitas</a:t>
              </a:r>
            </a:p>
          </p:txBody>
        </p:sp>
      </p:grpSp>
      <p:sp>
        <p:nvSpPr>
          <p:cNvPr name="TextBox 14" id="14"/>
          <p:cNvSpPr txBox="true"/>
          <p:nvPr/>
        </p:nvSpPr>
        <p:spPr>
          <a:xfrm rot="0">
            <a:off x="122773" y="3150644"/>
            <a:ext cx="4785458" cy="596901"/>
          </a:xfrm>
          <a:prstGeom prst="rect">
            <a:avLst/>
          </a:prstGeom>
        </p:spPr>
        <p:txBody>
          <a:bodyPr anchor="t" rtlCol="false" tIns="0" lIns="0" bIns="0" rIns="0">
            <a:spAutoFit/>
          </a:bodyPr>
          <a:lstStyle/>
          <a:p>
            <a:pPr algn="ctr">
              <a:lnSpc>
                <a:spcPts val="4899"/>
              </a:lnSpc>
            </a:pPr>
            <a:r>
              <a:rPr lang="en-US" b="true" sz="3499" spc="69">
                <a:solidFill>
                  <a:srgbClr val="FFFFFF"/>
                </a:solidFill>
                <a:latin typeface="Montserrat Bold"/>
                <a:ea typeface="Montserrat Bold"/>
                <a:cs typeface="Montserrat Bold"/>
                <a:sym typeface="Montserrat Bold"/>
              </a:rPr>
              <a:t>2. Pembayaran</a:t>
            </a:r>
          </a:p>
        </p:txBody>
      </p:sp>
      <p:grpSp>
        <p:nvGrpSpPr>
          <p:cNvPr name="Group 15" id="15"/>
          <p:cNvGrpSpPr/>
          <p:nvPr/>
        </p:nvGrpSpPr>
        <p:grpSpPr>
          <a:xfrm rot="0">
            <a:off x="605169" y="1075122"/>
            <a:ext cx="5090067" cy="1810294"/>
            <a:chOff x="0" y="0"/>
            <a:chExt cx="6786756" cy="2413725"/>
          </a:xfrm>
        </p:grpSpPr>
        <p:grpSp>
          <p:nvGrpSpPr>
            <p:cNvPr name="Group 16" id="16"/>
            <p:cNvGrpSpPr/>
            <p:nvPr/>
          </p:nvGrpSpPr>
          <p:grpSpPr>
            <a:xfrm rot="0">
              <a:off x="334296" y="0"/>
              <a:ext cx="6168963" cy="2413725"/>
              <a:chOff x="0" y="0"/>
              <a:chExt cx="1687841" cy="660400"/>
            </a:xfrm>
          </p:grpSpPr>
          <p:sp>
            <p:nvSpPr>
              <p:cNvPr name="Freeform 17" id="17"/>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TextBox 18" id="18"/>
            <p:cNvSpPr txBox="true"/>
            <p:nvPr/>
          </p:nvSpPr>
          <p:spPr>
            <a:xfrm rot="0">
              <a:off x="0" y="411890"/>
              <a:ext cx="6786756" cy="1121833"/>
            </a:xfrm>
            <a:prstGeom prst="rect">
              <a:avLst/>
            </a:prstGeom>
          </p:spPr>
          <p:txBody>
            <a:bodyPr anchor="t" rtlCol="false" tIns="0" lIns="0" bIns="0" rIns="0">
              <a:spAutoFit/>
            </a:bodyPr>
            <a:lstStyle/>
            <a:p>
              <a:pPr algn="ctr">
                <a:lnSpc>
                  <a:spcPts val="3499"/>
                </a:lnSpc>
              </a:pPr>
              <a:r>
                <a:rPr lang="en-US" sz="2499" spc="49">
                  <a:solidFill>
                    <a:srgbClr val="212423"/>
                  </a:solidFill>
                  <a:latin typeface="Montserrat"/>
                  <a:ea typeface="Montserrat"/>
                  <a:cs typeface="Montserrat"/>
                  <a:sym typeface="Montserrat"/>
                </a:rPr>
                <a:t>Pelanggan memesan makanan melalui kasir.</a:t>
              </a:r>
            </a:p>
          </p:txBody>
        </p:sp>
      </p:grpSp>
      <p:grpSp>
        <p:nvGrpSpPr>
          <p:cNvPr name="Group 19" id="19"/>
          <p:cNvGrpSpPr/>
          <p:nvPr/>
        </p:nvGrpSpPr>
        <p:grpSpPr>
          <a:xfrm rot="0">
            <a:off x="836841" y="3834686"/>
            <a:ext cx="4626722" cy="1942794"/>
            <a:chOff x="0" y="0"/>
            <a:chExt cx="6168963" cy="2590392"/>
          </a:xfrm>
        </p:grpSpPr>
        <p:grpSp>
          <p:nvGrpSpPr>
            <p:cNvPr name="Group 20" id="20"/>
            <p:cNvGrpSpPr/>
            <p:nvPr/>
          </p:nvGrpSpPr>
          <p:grpSpPr>
            <a:xfrm rot="0">
              <a:off x="0" y="0"/>
              <a:ext cx="6168963" cy="2590392"/>
              <a:chOff x="0" y="0"/>
              <a:chExt cx="1687841" cy="708736"/>
            </a:xfrm>
          </p:grpSpPr>
          <p:sp>
            <p:nvSpPr>
              <p:cNvPr name="Freeform 21" id="21"/>
              <p:cNvSpPr/>
              <p:nvPr/>
            </p:nvSpPr>
            <p:spPr>
              <a:xfrm flipH="false" flipV="false" rot="0">
                <a:off x="0" y="0"/>
                <a:ext cx="1687841" cy="708737"/>
              </a:xfrm>
              <a:custGeom>
                <a:avLst/>
                <a:gdLst/>
                <a:ahLst/>
                <a:cxnLst/>
                <a:rect r="r" b="b" t="t" l="l"/>
                <a:pathLst>
                  <a:path h="708737" w="1687841">
                    <a:moveTo>
                      <a:pt x="1563381" y="708736"/>
                    </a:moveTo>
                    <a:lnTo>
                      <a:pt x="124460" y="708736"/>
                    </a:lnTo>
                    <a:cubicBezTo>
                      <a:pt x="55880" y="708736"/>
                      <a:pt x="0" y="652857"/>
                      <a:pt x="0" y="584276"/>
                    </a:cubicBezTo>
                    <a:lnTo>
                      <a:pt x="0" y="124460"/>
                    </a:lnTo>
                    <a:cubicBezTo>
                      <a:pt x="0" y="55880"/>
                      <a:pt x="55880" y="0"/>
                      <a:pt x="124460" y="0"/>
                    </a:cubicBezTo>
                    <a:lnTo>
                      <a:pt x="1563381" y="0"/>
                    </a:lnTo>
                    <a:cubicBezTo>
                      <a:pt x="1631961" y="0"/>
                      <a:pt x="1687841" y="55880"/>
                      <a:pt x="1687841" y="124460"/>
                    </a:cubicBezTo>
                    <a:lnTo>
                      <a:pt x="1687841" y="584277"/>
                    </a:lnTo>
                    <a:cubicBezTo>
                      <a:pt x="1687841" y="652857"/>
                      <a:pt x="1631961" y="708737"/>
                      <a:pt x="1563381" y="708737"/>
                    </a:cubicBezTo>
                    <a:close/>
                  </a:path>
                </a:pathLst>
              </a:custGeom>
              <a:solidFill>
                <a:srgbClr val="FFFFFF"/>
              </a:solidFill>
            </p:spPr>
          </p:sp>
        </p:grpSp>
        <p:sp>
          <p:nvSpPr>
            <p:cNvPr name="TextBox 22" id="22"/>
            <p:cNvSpPr txBox="true"/>
            <p:nvPr/>
          </p:nvSpPr>
          <p:spPr>
            <a:xfrm rot="0">
              <a:off x="400275" y="799735"/>
              <a:ext cx="5099981" cy="1121833"/>
            </a:xfrm>
            <a:prstGeom prst="rect">
              <a:avLst/>
            </a:prstGeom>
          </p:spPr>
          <p:txBody>
            <a:bodyPr anchor="t" rtlCol="false" tIns="0" lIns="0" bIns="0" rIns="0">
              <a:spAutoFit/>
            </a:bodyPr>
            <a:lstStyle/>
            <a:p>
              <a:pPr algn="ctr">
                <a:lnSpc>
                  <a:spcPts val="3499"/>
                </a:lnSpc>
              </a:pPr>
              <a:r>
                <a:rPr lang="en-US" sz="2499" spc="49">
                  <a:solidFill>
                    <a:srgbClr val="212423"/>
                  </a:solidFill>
                  <a:latin typeface="Montserrat"/>
                  <a:ea typeface="Montserrat"/>
                  <a:cs typeface="Montserrat"/>
                  <a:sym typeface="Montserrat"/>
                </a:rPr>
                <a:t>Pelanggan membayar pesanan.</a:t>
              </a:r>
            </a:p>
          </p:txBody>
        </p:sp>
      </p:grpSp>
      <p:grpSp>
        <p:nvGrpSpPr>
          <p:cNvPr name="Group 23" id="23"/>
          <p:cNvGrpSpPr/>
          <p:nvPr/>
        </p:nvGrpSpPr>
        <p:grpSpPr>
          <a:xfrm rot="0">
            <a:off x="866775" y="6732043"/>
            <a:ext cx="4626722" cy="1810294"/>
            <a:chOff x="0" y="0"/>
            <a:chExt cx="6168963" cy="2413725"/>
          </a:xfrm>
        </p:grpSpPr>
        <p:grpSp>
          <p:nvGrpSpPr>
            <p:cNvPr name="Group 24" id="24"/>
            <p:cNvGrpSpPr/>
            <p:nvPr/>
          </p:nvGrpSpPr>
          <p:grpSpPr>
            <a:xfrm rot="0">
              <a:off x="0" y="0"/>
              <a:ext cx="6168963" cy="2413725"/>
              <a:chOff x="0" y="0"/>
              <a:chExt cx="1687841" cy="660400"/>
            </a:xfrm>
          </p:grpSpPr>
          <p:sp>
            <p:nvSpPr>
              <p:cNvPr name="Freeform 25" id="25"/>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TextBox 26" id="26"/>
            <p:cNvSpPr txBox="true"/>
            <p:nvPr/>
          </p:nvSpPr>
          <p:spPr>
            <a:xfrm rot="0">
              <a:off x="535582" y="609600"/>
              <a:ext cx="5099981" cy="1121833"/>
            </a:xfrm>
            <a:prstGeom prst="rect">
              <a:avLst/>
            </a:prstGeom>
          </p:spPr>
          <p:txBody>
            <a:bodyPr anchor="t" rtlCol="false" tIns="0" lIns="0" bIns="0" rIns="0">
              <a:spAutoFit/>
            </a:bodyPr>
            <a:lstStyle/>
            <a:p>
              <a:pPr algn="ctr">
                <a:lnSpc>
                  <a:spcPts val="3499"/>
                </a:lnSpc>
              </a:pPr>
              <a:r>
                <a:rPr lang="en-US" sz="2499" spc="49">
                  <a:solidFill>
                    <a:srgbClr val="212423"/>
                  </a:solidFill>
                  <a:latin typeface="Montserrat"/>
                  <a:ea typeface="Montserrat"/>
                  <a:cs typeface="Montserrat"/>
                  <a:sym typeface="Montserrat"/>
                </a:rPr>
                <a:t>Pesanan dikirim ke dapur untuk diproses.</a:t>
              </a:r>
            </a:p>
          </p:txBody>
        </p:sp>
      </p:grpSp>
      <p:grpSp>
        <p:nvGrpSpPr>
          <p:cNvPr name="Group 27" id="27"/>
          <p:cNvGrpSpPr/>
          <p:nvPr/>
        </p:nvGrpSpPr>
        <p:grpSpPr>
          <a:xfrm rot="0">
            <a:off x="6830639" y="6770143"/>
            <a:ext cx="5296306" cy="1920583"/>
            <a:chOff x="0" y="0"/>
            <a:chExt cx="1932107" cy="700634"/>
          </a:xfrm>
        </p:grpSpPr>
        <p:sp>
          <p:nvSpPr>
            <p:cNvPr name="Freeform 28" id="28"/>
            <p:cNvSpPr/>
            <p:nvPr/>
          </p:nvSpPr>
          <p:spPr>
            <a:xfrm flipH="false" flipV="false" rot="0">
              <a:off x="0" y="0"/>
              <a:ext cx="1932107" cy="700634"/>
            </a:xfrm>
            <a:custGeom>
              <a:avLst/>
              <a:gdLst/>
              <a:ahLst/>
              <a:cxnLst/>
              <a:rect r="r" b="b" t="t" l="l"/>
              <a:pathLst>
                <a:path h="700634" w="1932107">
                  <a:moveTo>
                    <a:pt x="1807647" y="700634"/>
                  </a:moveTo>
                  <a:lnTo>
                    <a:pt x="124460" y="700634"/>
                  </a:lnTo>
                  <a:cubicBezTo>
                    <a:pt x="55880" y="700634"/>
                    <a:pt x="0" y="644754"/>
                    <a:pt x="0" y="576174"/>
                  </a:cubicBezTo>
                  <a:lnTo>
                    <a:pt x="0" y="124460"/>
                  </a:lnTo>
                  <a:cubicBezTo>
                    <a:pt x="0" y="55880"/>
                    <a:pt x="55880" y="0"/>
                    <a:pt x="124460" y="0"/>
                  </a:cubicBezTo>
                  <a:lnTo>
                    <a:pt x="1807647" y="0"/>
                  </a:lnTo>
                  <a:cubicBezTo>
                    <a:pt x="1876227" y="0"/>
                    <a:pt x="1932107" y="55880"/>
                    <a:pt x="1932107" y="124460"/>
                  </a:cubicBezTo>
                  <a:lnTo>
                    <a:pt x="1932107" y="576174"/>
                  </a:lnTo>
                  <a:cubicBezTo>
                    <a:pt x="1932107" y="644754"/>
                    <a:pt x="1876227" y="700634"/>
                    <a:pt x="1807647" y="700634"/>
                  </a:cubicBezTo>
                  <a:close/>
                </a:path>
              </a:pathLst>
            </a:custGeom>
            <a:solidFill>
              <a:srgbClr val="FFFFFF"/>
            </a:solidFill>
          </p:spPr>
        </p:sp>
      </p:grpSp>
      <p:sp>
        <p:nvSpPr>
          <p:cNvPr name="TextBox 29" id="29"/>
          <p:cNvSpPr txBox="true"/>
          <p:nvPr/>
        </p:nvSpPr>
        <p:spPr>
          <a:xfrm rot="0">
            <a:off x="7016934" y="6162765"/>
            <a:ext cx="5012323" cy="389255"/>
          </a:xfrm>
          <a:prstGeom prst="rect">
            <a:avLst/>
          </a:prstGeom>
        </p:spPr>
        <p:txBody>
          <a:bodyPr anchor="t" rtlCol="false" tIns="0" lIns="0" bIns="0" rIns="0">
            <a:spAutoFit/>
          </a:bodyPr>
          <a:lstStyle/>
          <a:p>
            <a:pPr algn="ctr">
              <a:lnSpc>
                <a:spcPts val="3220"/>
              </a:lnSpc>
            </a:pPr>
            <a:r>
              <a:rPr lang="en-US" b="true" sz="2300" spc="46">
                <a:solidFill>
                  <a:srgbClr val="FFFFFF"/>
                </a:solidFill>
                <a:latin typeface="Montserrat Bold"/>
                <a:ea typeface="Montserrat Bold"/>
                <a:cs typeface="Montserrat Bold"/>
                <a:sym typeface="Montserrat Bold"/>
              </a:rPr>
              <a:t>5. Pengambilan/Pengiriman</a:t>
            </a:r>
          </a:p>
        </p:txBody>
      </p:sp>
      <p:sp>
        <p:nvSpPr>
          <p:cNvPr name="TextBox 30" id="30"/>
          <p:cNvSpPr txBox="true"/>
          <p:nvPr/>
        </p:nvSpPr>
        <p:spPr>
          <a:xfrm rot="0">
            <a:off x="7202293" y="6920184"/>
            <a:ext cx="4378541" cy="1289050"/>
          </a:xfrm>
          <a:prstGeom prst="rect">
            <a:avLst/>
          </a:prstGeom>
        </p:spPr>
        <p:txBody>
          <a:bodyPr anchor="t" rtlCol="false" tIns="0" lIns="0" bIns="0" rIns="0">
            <a:spAutoFit/>
          </a:bodyPr>
          <a:lstStyle/>
          <a:p>
            <a:pPr algn="ctr">
              <a:lnSpc>
                <a:spcPts val="3499"/>
              </a:lnSpc>
            </a:pPr>
            <a:r>
              <a:rPr lang="en-US" sz="2499" spc="49">
                <a:solidFill>
                  <a:srgbClr val="212423"/>
                </a:solidFill>
                <a:latin typeface="Montserrat"/>
                <a:ea typeface="Montserrat"/>
                <a:cs typeface="Montserrat"/>
                <a:sym typeface="Montserrat"/>
              </a:rPr>
              <a:t>Pelanggan mengambil pesanan atau makanan dikirim.</a:t>
            </a:r>
          </a:p>
        </p:txBody>
      </p:sp>
      <p:grpSp>
        <p:nvGrpSpPr>
          <p:cNvPr name="Group 31" id="31"/>
          <p:cNvGrpSpPr/>
          <p:nvPr/>
        </p:nvGrpSpPr>
        <p:grpSpPr>
          <a:xfrm rot="0">
            <a:off x="6830639" y="2329427"/>
            <a:ext cx="4626722" cy="3138934"/>
            <a:chOff x="0" y="0"/>
            <a:chExt cx="6168963" cy="4185245"/>
          </a:xfrm>
        </p:grpSpPr>
        <p:grpSp>
          <p:nvGrpSpPr>
            <p:cNvPr name="Group 32" id="32"/>
            <p:cNvGrpSpPr/>
            <p:nvPr/>
          </p:nvGrpSpPr>
          <p:grpSpPr>
            <a:xfrm rot="0">
              <a:off x="0" y="1771520"/>
              <a:ext cx="6168963" cy="2413725"/>
              <a:chOff x="0" y="0"/>
              <a:chExt cx="1687841" cy="660400"/>
            </a:xfrm>
          </p:grpSpPr>
          <p:sp>
            <p:nvSpPr>
              <p:cNvPr name="Freeform 33" id="33"/>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TextBox 34" id="34"/>
            <p:cNvSpPr txBox="true"/>
            <p:nvPr/>
          </p:nvSpPr>
          <p:spPr>
            <a:xfrm rot="0">
              <a:off x="534491" y="-66675"/>
              <a:ext cx="5099981" cy="1599143"/>
            </a:xfrm>
            <a:prstGeom prst="rect">
              <a:avLst/>
            </a:prstGeom>
          </p:spPr>
          <p:txBody>
            <a:bodyPr anchor="t" rtlCol="false" tIns="0" lIns="0" bIns="0" rIns="0">
              <a:spAutoFit/>
            </a:bodyPr>
            <a:lstStyle/>
            <a:p>
              <a:pPr algn="ctr">
                <a:lnSpc>
                  <a:spcPts val="4899"/>
                </a:lnSpc>
              </a:pPr>
              <a:r>
                <a:rPr lang="en-US" b="true" sz="3499" spc="69">
                  <a:solidFill>
                    <a:srgbClr val="FFFFFF"/>
                  </a:solidFill>
                  <a:latin typeface="Montserrat Bold"/>
                  <a:ea typeface="Montserrat Bold"/>
                  <a:cs typeface="Montserrat Bold"/>
                  <a:sym typeface="Montserrat Bold"/>
                </a:rPr>
                <a:t>4. Persiapan Makanan</a:t>
              </a:r>
            </a:p>
          </p:txBody>
        </p:sp>
        <p:sp>
          <p:nvSpPr>
            <p:cNvPr name="TextBox 35" id="35"/>
            <p:cNvSpPr txBox="true"/>
            <p:nvPr/>
          </p:nvSpPr>
          <p:spPr>
            <a:xfrm rot="0">
              <a:off x="559891" y="2038080"/>
              <a:ext cx="5099981" cy="1706033"/>
            </a:xfrm>
            <a:prstGeom prst="rect">
              <a:avLst/>
            </a:prstGeom>
          </p:spPr>
          <p:txBody>
            <a:bodyPr anchor="t" rtlCol="false" tIns="0" lIns="0" bIns="0" rIns="0">
              <a:spAutoFit/>
            </a:bodyPr>
            <a:lstStyle/>
            <a:p>
              <a:pPr algn="ctr">
                <a:lnSpc>
                  <a:spcPts val="3499"/>
                </a:lnSpc>
              </a:pPr>
              <a:r>
                <a:rPr lang="en-US" sz="2499" spc="49">
                  <a:solidFill>
                    <a:srgbClr val="212423"/>
                  </a:solidFill>
                  <a:latin typeface="Montserrat"/>
                  <a:ea typeface="Montserrat"/>
                  <a:cs typeface="Montserrat"/>
                  <a:sym typeface="Montserrat"/>
                </a:rPr>
                <a:t>Staf dapur menyiapkan dan mengemas makanan.</a:t>
              </a:r>
            </a:p>
          </p:txBody>
        </p:sp>
      </p:grpSp>
      <p:sp>
        <p:nvSpPr>
          <p:cNvPr name="TextBox 36" id="36"/>
          <p:cNvSpPr txBox="true"/>
          <p:nvPr/>
        </p:nvSpPr>
        <p:spPr>
          <a:xfrm rot="0">
            <a:off x="12995346" y="573722"/>
            <a:ext cx="4378642" cy="389255"/>
          </a:xfrm>
          <a:prstGeom prst="rect">
            <a:avLst/>
          </a:prstGeom>
        </p:spPr>
        <p:txBody>
          <a:bodyPr anchor="t" rtlCol="false" tIns="0" lIns="0" bIns="0" rIns="0">
            <a:spAutoFit/>
          </a:bodyPr>
          <a:lstStyle/>
          <a:p>
            <a:pPr algn="ctr">
              <a:lnSpc>
                <a:spcPts val="3220"/>
              </a:lnSpc>
            </a:pPr>
            <a:r>
              <a:rPr lang="en-US" b="true" sz="2300" spc="46">
                <a:solidFill>
                  <a:srgbClr val="FFFFFF"/>
                </a:solidFill>
                <a:latin typeface="Montserrat Bold"/>
                <a:ea typeface="Montserrat Bold"/>
                <a:cs typeface="Montserrat Bold"/>
                <a:sym typeface="Montserrat Bold"/>
              </a:rPr>
              <a:t>6. Laporan &amp; Stokngiriman</a:t>
            </a:r>
          </a:p>
        </p:txBody>
      </p:sp>
      <p:grpSp>
        <p:nvGrpSpPr>
          <p:cNvPr name="Group 37" id="37"/>
          <p:cNvGrpSpPr/>
          <p:nvPr/>
        </p:nvGrpSpPr>
        <p:grpSpPr>
          <a:xfrm rot="0">
            <a:off x="13033446" y="1081069"/>
            <a:ext cx="4626722" cy="1920583"/>
            <a:chOff x="0" y="0"/>
            <a:chExt cx="6168963" cy="2560777"/>
          </a:xfrm>
        </p:grpSpPr>
        <p:grpSp>
          <p:nvGrpSpPr>
            <p:cNvPr name="Group 38" id="38"/>
            <p:cNvGrpSpPr/>
            <p:nvPr/>
          </p:nvGrpSpPr>
          <p:grpSpPr>
            <a:xfrm rot="0">
              <a:off x="0" y="0"/>
              <a:ext cx="6168963" cy="2560777"/>
              <a:chOff x="0" y="0"/>
              <a:chExt cx="1687841" cy="700634"/>
            </a:xfrm>
          </p:grpSpPr>
          <p:sp>
            <p:nvSpPr>
              <p:cNvPr name="Freeform 39" id="39"/>
              <p:cNvSpPr/>
              <p:nvPr/>
            </p:nvSpPr>
            <p:spPr>
              <a:xfrm flipH="false" flipV="false" rot="0">
                <a:off x="0" y="0"/>
                <a:ext cx="1687841" cy="700634"/>
              </a:xfrm>
              <a:custGeom>
                <a:avLst/>
                <a:gdLst/>
                <a:ahLst/>
                <a:cxnLst/>
                <a:rect r="r" b="b" t="t" l="l"/>
                <a:pathLst>
                  <a:path h="700634" w="1687841">
                    <a:moveTo>
                      <a:pt x="1563381" y="700634"/>
                    </a:moveTo>
                    <a:lnTo>
                      <a:pt x="124460" y="700634"/>
                    </a:lnTo>
                    <a:cubicBezTo>
                      <a:pt x="55880" y="700634"/>
                      <a:pt x="0" y="644754"/>
                      <a:pt x="0" y="576174"/>
                    </a:cubicBezTo>
                    <a:lnTo>
                      <a:pt x="0" y="124460"/>
                    </a:lnTo>
                    <a:cubicBezTo>
                      <a:pt x="0" y="55880"/>
                      <a:pt x="55880" y="0"/>
                      <a:pt x="124460" y="0"/>
                    </a:cubicBezTo>
                    <a:lnTo>
                      <a:pt x="1563381" y="0"/>
                    </a:lnTo>
                    <a:cubicBezTo>
                      <a:pt x="1631961" y="0"/>
                      <a:pt x="1687841" y="55880"/>
                      <a:pt x="1687841" y="124460"/>
                    </a:cubicBezTo>
                    <a:lnTo>
                      <a:pt x="1687841" y="576174"/>
                    </a:lnTo>
                    <a:cubicBezTo>
                      <a:pt x="1687841" y="644754"/>
                      <a:pt x="1631961" y="700634"/>
                      <a:pt x="1563381" y="700634"/>
                    </a:cubicBezTo>
                    <a:close/>
                  </a:path>
                </a:pathLst>
              </a:custGeom>
              <a:solidFill>
                <a:srgbClr val="FFFFFF"/>
              </a:solidFill>
            </p:spPr>
          </p:sp>
        </p:grpSp>
        <p:sp>
          <p:nvSpPr>
            <p:cNvPr name="TextBox 40" id="40"/>
            <p:cNvSpPr txBox="true"/>
            <p:nvPr/>
          </p:nvSpPr>
          <p:spPr>
            <a:xfrm rot="0">
              <a:off x="432891" y="212755"/>
              <a:ext cx="5099981" cy="2290233"/>
            </a:xfrm>
            <a:prstGeom prst="rect">
              <a:avLst/>
            </a:prstGeom>
          </p:spPr>
          <p:txBody>
            <a:bodyPr anchor="t" rtlCol="false" tIns="0" lIns="0" bIns="0" rIns="0">
              <a:spAutoFit/>
            </a:bodyPr>
            <a:lstStyle/>
            <a:p>
              <a:pPr algn="ctr">
                <a:lnSpc>
                  <a:spcPts val="3499"/>
                </a:lnSpc>
              </a:pPr>
              <a:r>
                <a:rPr lang="en-US" sz="2499" spc="49">
                  <a:solidFill>
                    <a:srgbClr val="212423"/>
                  </a:solidFill>
                  <a:latin typeface="Montserrat"/>
                  <a:ea typeface="Montserrat"/>
                  <a:cs typeface="Montserrat"/>
                  <a:sym typeface="Montserrat"/>
                </a:rPr>
                <a:t>Sistem mencatat penjualan dan memantau stok bahan.</a:t>
              </a:r>
            </a:p>
          </p:txBody>
        </p:sp>
      </p:grpSp>
      <p:sp>
        <p:nvSpPr>
          <p:cNvPr name="TextBox 41" id="41"/>
          <p:cNvSpPr txBox="true"/>
          <p:nvPr/>
        </p:nvSpPr>
        <p:spPr>
          <a:xfrm rot="0">
            <a:off x="5679756" y="791755"/>
            <a:ext cx="7176413" cy="1105211"/>
          </a:xfrm>
          <a:prstGeom prst="rect">
            <a:avLst/>
          </a:prstGeom>
        </p:spPr>
        <p:txBody>
          <a:bodyPr anchor="t" rtlCol="false" tIns="0" lIns="0" bIns="0" rIns="0">
            <a:spAutoFit/>
          </a:bodyPr>
          <a:lstStyle/>
          <a:p>
            <a:pPr algn="ctr">
              <a:lnSpc>
                <a:spcPts val="4271"/>
              </a:lnSpc>
            </a:pPr>
            <a:r>
              <a:rPr lang="en-US" b="true" sz="4358" i="true" spc="-257">
                <a:solidFill>
                  <a:srgbClr val="FBF4FC"/>
                </a:solidFill>
                <a:latin typeface="Montserrat Ultra-Bold Italics"/>
                <a:ea typeface="Montserrat Ultra-Bold Italics"/>
                <a:cs typeface="Montserrat Ultra-Bold Italics"/>
                <a:sym typeface="Montserrat Ultra-Bold Italics"/>
              </a:rPr>
              <a:t>ALUR PROSES KERJA SISTEM</a:t>
            </a:r>
          </a:p>
        </p:txBody>
      </p:sp>
      <p:sp>
        <p:nvSpPr>
          <p:cNvPr name="TextBox 42" id="42"/>
          <p:cNvSpPr txBox="true"/>
          <p:nvPr/>
        </p:nvSpPr>
        <p:spPr>
          <a:xfrm rot="0">
            <a:off x="122773" y="422274"/>
            <a:ext cx="4785458" cy="596901"/>
          </a:xfrm>
          <a:prstGeom prst="rect">
            <a:avLst/>
          </a:prstGeom>
        </p:spPr>
        <p:txBody>
          <a:bodyPr anchor="t" rtlCol="false" tIns="0" lIns="0" bIns="0" rIns="0">
            <a:spAutoFit/>
          </a:bodyPr>
          <a:lstStyle/>
          <a:p>
            <a:pPr algn="ctr">
              <a:lnSpc>
                <a:spcPts val="4899"/>
              </a:lnSpc>
            </a:pPr>
            <a:r>
              <a:rPr lang="en-US" b="true" sz="3499" spc="69">
                <a:solidFill>
                  <a:srgbClr val="FFFFFF"/>
                </a:solidFill>
                <a:latin typeface="Montserrat Bold"/>
                <a:ea typeface="Montserrat Bold"/>
                <a:cs typeface="Montserrat Bold"/>
                <a:sym typeface="Montserrat Bold"/>
              </a:rPr>
              <a:t>1. Pemesanan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DAGQ6dhzSjM</dc:identifier>
  <dcterms:modified xsi:type="dcterms:W3CDTF">2011-08-01T06:04:30Z</dcterms:modified>
  <cp:revision>1</cp:revision>
  <dc:title>KELOMPOK 5</dc:title>
</cp:coreProperties>
</file>